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2"/>
  </p:handoutMasterIdLst>
  <p:sldIdLst>
    <p:sldId id="304" r:id="rId2"/>
    <p:sldId id="305" r:id="rId3"/>
    <p:sldId id="306" r:id="rId4"/>
    <p:sldId id="256" r:id="rId5"/>
    <p:sldId id="277" r:id="rId6"/>
    <p:sldId id="287" r:id="rId7"/>
    <p:sldId id="258"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303" r:id="rId24"/>
    <p:sldId id="259" r:id="rId25"/>
    <p:sldId id="260" r:id="rId26"/>
    <p:sldId id="261" r:id="rId27"/>
    <p:sldId id="262" r:id="rId28"/>
    <p:sldId id="263" r:id="rId29"/>
    <p:sldId id="264" r:id="rId30"/>
    <p:sldId id="265" r:id="rId31"/>
    <p:sldId id="266" r:id="rId32"/>
    <p:sldId id="267" r:id="rId33"/>
    <p:sldId id="268" r:id="rId34"/>
    <p:sldId id="269" r:id="rId35"/>
    <p:sldId id="270" r:id="rId36"/>
    <p:sldId id="271" r:id="rId37"/>
    <p:sldId id="272" r:id="rId38"/>
    <p:sldId id="273" r:id="rId39"/>
    <p:sldId id="274" r:id="rId40"/>
    <p:sldId id="275" r:id="rId41"/>
    <p:sldId id="276" r:id="rId42"/>
    <p:sldId id="278" r:id="rId43"/>
    <p:sldId id="279" r:id="rId44"/>
    <p:sldId id="280" r:id="rId45"/>
    <p:sldId id="281" r:id="rId46"/>
    <p:sldId id="282" r:id="rId47"/>
    <p:sldId id="283" r:id="rId48"/>
    <p:sldId id="284" r:id="rId49"/>
    <p:sldId id="285" r:id="rId50"/>
    <p:sldId id="286" r:id="rId5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37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37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37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D838EB6-FE38-49A8-B174-BDACE49F8D3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8306D5B-16D6-4BA8-8DE7-E196174195B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D4B555-308C-4659-BB78-A7C6FCEE14E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2BA97CA-76AC-456C-ABB1-FD06BD96BC1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CA219A-0675-4D8C-9CED-1302E60B4C5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7BE5B69-67B2-4483-9F09-C2923F9A103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4B134AF-3468-4031-8FBF-0F34E24AF95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4A17F09-0773-445A-AD36-664D3D6DD43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1F3CB19-EDA0-4567-A691-8BCE9E14769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0C16CB2-9172-44BD-B2DD-EF5DD886A3B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38DCB22-2283-42CF-A227-6B99414DACE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E188E92-A137-4CE1-B2C7-C845A693C71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90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4399200-5BDC-4C94-8AC6-013580F05B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grammar.about.com/od/tz/g/verbingterm.ht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youtu.be/dDZVxbrW7Ow"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youtu.be/8c_pgT4TEnI"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hyperlink" Target="http://youtu.be/DF7MroTLDfU" TargetMode="Externa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smtClean="0">
                <a:latin typeface="Blue Highway D Type" pitchFamily="2" charset="0"/>
              </a:rPr>
              <a:t>August 28</a:t>
            </a:r>
            <a:r>
              <a:rPr lang="en-US" sz="6000" b="1" baseline="30000" dirty="0" smtClean="0">
                <a:latin typeface="Blue Highway D Type" pitchFamily="2" charset="0"/>
              </a:rPr>
              <a:t>th</a:t>
            </a:r>
            <a:r>
              <a:rPr lang="en-US" sz="6000" b="1" dirty="0" smtClean="0">
                <a:latin typeface="Blue Highway D Type" pitchFamily="2" charset="0"/>
              </a:rPr>
              <a:t>, 2014</a:t>
            </a:r>
            <a:endParaRPr lang="en-US" sz="6000" b="1" dirty="0">
              <a:latin typeface="Blue Highway D Type" pitchFamily="2" charset="0"/>
            </a:endParaRPr>
          </a:p>
        </p:txBody>
      </p:sp>
      <p:sp>
        <p:nvSpPr>
          <p:cNvPr id="3" name="Content Placeholder 2"/>
          <p:cNvSpPr>
            <a:spLocks noGrp="1"/>
          </p:cNvSpPr>
          <p:nvPr>
            <p:ph idx="1"/>
          </p:nvPr>
        </p:nvSpPr>
        <p:spPr>
          <a:xfrm>
            <a:off x="0" y="1219200"/>
            <a:ext cx="8229600" cy="4525963"/>
          </a:xfrm>
        </p:spPr>
        <p:txBody>
          <a:bodyPr/>
          <a:lstStyle/>
          <a:p>
            <a:r>
              <a:rPr lang="en-US" dirty="0" smtClean="0"/>
              <a:t>Please put your </a:t>
            </a:r>
            <a:r>
              <a:rPr lang="en-US" dirty="0" err="1" smtClean="0"/>
              <a:t>webquests</a:t>
            </a:r>
            <a:r>
              <a:rPr lang="en-US" dirty="0" smtClean="0"/>
              <a:t> and “mature content” forms in </a:t>
            </a:r>
            <a:r>
              <a:rPr lang="en-US" smtClean="0"/>
              <a:t>the folder.</a:t>
            </a:r>
            <a:endParaRPr lang="en-US" dirty="0" smtClean="0"/>
          </a:p>
          <a:p>
            <a:endParaRPr lang="en-US" dirty="0" smtClean="0"/>
          </a:p>
          <a:p>
            <a:r>
              <a:rPr lang="en-US" u="sng" dirty="0" smtClean="0"/>
              <a:t>Bellringer</a:t>
            </a:r>
            <a:r>
              <a:rPr lang="en-US" dirty="0" smtClean="0"/>
              <a:t>: Pick up a copy of the article from the top of the overhead                  projector. Read it and then                      answer the two questions at                        the end. Don’t write on the                article. Write on a clean sheet                                 of paper with today’s date.</a:t>
            </a:r>
          </a:p>
        </p:txBody>
      </p:sp>
      <p:pic>
        <p:nvPicPr>
          <p:cNvPr id="3076" name="Picture 4" descr="http://media-cache-ak0.pinimg.com/236x/cc/23/b6/cc23b6414157c779b868c227f557c036.jpg"/>
          <p:cNvPicPr>
            <a:picLocks noChangeAspect="1" noChangeArrowheads="1"/>
          </p:cNvPicPr>
          <p:nvPr/>
        </p:nvPicPr>
        <p:blipFill>
          <a:blip r:embed="rId2" cstate="print"/>
          <a:srcRect/>
          <a:stretch>
            <a:fillRect/>
          </a:stretch>
        </p:blipFill>
        <p:spPr bwMode="auto">
          <a:xfrm>
            <a:off x="6248400" y="3447081"/>
            <a:ext cx="2895600" cy="341092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Asyndeton	</a:t>
            </a:r>
            <a:endParaRPr lang="en-US" b="1" dirty="0"/>
          </a:p>
        </p:txBody>
      </p:sp>
      <p:sp>
        <p:nvSpPr>
          <p:cNvPr id="3" name="Content Placeholder 2"/>
          <p:cNvSpPr>
            <a:spLocks noGrp="1"/>
          </p:cNvSpPr>
          <p:nvPr>
            <p:ph idx="1"/>
          </p:nvPr>
        </p:nvSpPr>
        <p:spPr/>
        <p:txBody>
          <a:bodyPr/>
          <a:lstStyle/>
          <a:p>
            <a:r>
              <a:rPr lang="en-US" dirty="0" smtClean="0"/>
              <a:t>Deliberate omission of conjunctions between a aeries of related clauses.  Produces a hurried rhythm in the sentence.</a:t>
            </a:r>
          </a:p>
          <a:p>
            <a:endParaRPr lang="en-US" dirty="0"/>
          </a:p>
          <a:p>
            <a:pPr>
              <a:buNone/>
            </a:pPr>
            <a:r>
              <a:rPr lang="en-US" sz="2800" i="1" dirty="0" smtClean="0"/>
              <a:t>“I came, I saw, I conquered.”</a:t>
            </a:r>
            <a:endParaRPr lang="en-US" sz="2800"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Polysyndeton</a:t>
            </a:r>
            <a:r>
              <a:rPr lang="en-US" b="1" dirty="0" smtClean="0"/>
              <a:t>	</a:t>
            </a:r>
            <a:endParaRPr lang="en-US" b="1" dirty="0"/>
          </a:p>
        </p:txBody>
      </p:sp>
      <p:sp>
        <p:nvSpPr>
          <p:cNvPr id="3" name="Content Placeholder 2"/>
          <p:cNvSpPr>
            <a:spLocks noGrp="1"/>
          </p:cNvSpPr>
          <p:nvPr>
            <p:ph idx="1"/>
          </p:nvPr>
        </p:nvSpPr>
        <p:spPr/>
        <p:txBody>
          <a:bodyPr/>
          <a:lstStyle/>
          <a:p>
            <a:r>
              <a:rPr lang="en-US" dirty="0" smtClean="0"/>
              <a:t>The opposite of asyndeton: suggests flow or continuity in some instances.</a:t>
            </a:r>
          </a:p>
          <a:p>
            <a:endParaRPr lang="en-US" dirty="0"/>
          </a:p>
          <a:p>
            <a:endParaRPr lang="en-US" sz="2800" i="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buNone/>
            </a:pPr>
            <a:r>
              <a:rPr lang="en-US" b="1" dirty="0" smtClean="0"/>
              <a:t>Alliteration: </a:t>
            </a:r>
            <a:r>
              <a:rPr lang="en-US" dirty="0" smtClean="0"/>
              <a:t>Repetition of initial or medial consonants in two or more adjacent words.</a:t>
            </a:r>
          </a:p>
          <a:p>
            <a:pPr>
              <a:buNone/>
            </a:pPr>
            <a:r>
              <a:rPr lang="en-US" sz="2800" i="1" dirty="0" smtClean="0"/>
              <a:t>“A </a:t>
            </a:r>
            <a:r>
              <a:rPr lang="en-US" sz="2800" i="1" dirty="0" smtClean="0">
                <a:solidFill>
                  <a:srgbClr val="FF0000"/>
                </a:solidFill>
              </a:rPr>
              <a:t>s</a:t>
            </a:r>
            <a:r>
              <a:rPr lang="en-US" sz="2800" i="1" dirty="0" smtClean="0"/>
              <a:t>able, </a:t>
            </a:r>
            <a:r>
              <a:rPr lang="en-US" sz="2800" i="1" dirty="0" smtClean="0">
                <a:solidFill>
                  <a:srgbClr val="FF0000"/>
                </a:solidFill>
              </a:rPr>
              <a:t>s</a:t>
            </a:r>
            <a:r>
              <a:rPr lang="en-US" sz="2800" i="1" dirty="0" smtClean="0"/>
              <a:t>ilent, </a:t>
            </a:r>
            <a:r>
              <a:rPr lang="en-US" sz="2800" i="1" dirty="0" smtClean="0">
                <a:solidFill>
                  <a:srgbClr val="FF0000"/>
                </a:solidFill>
              </a:rPr>
              <a:t>s</a:t>
            </a:r>
            <a:r>
              <a:rPr lang="en-US" sz="2800" i="1" dirty="0" smtClean="0"/>
              <a:t>olemn forest </a:t>
            </a:r>
            <a:r>
              <a:rPr lang="en-US" sz="2800" i="1" dirty="0" smtClean="0">
                <a:solidFill>
                  <a:srgbClr val="FF0000"/>
                </a:solidFill>
              </a:rPr>
              <a:t>s</a:t>
            </a:r>
            <a:r>
              <a:rPr lang="en-US" sz="2800" i="1" dirty="0" smtClean="0"/>
              <a:t>tood.”</a:t>
            </a:r>
          </a:p>
          <a:p>
            <a:pPr>
              <a:buNone/>
            </a:pPr>
            <a:endParaRPr lang="en-US" dirty="0" smtClean="0"/>
          </a:p>
          <a:p>
            <a:pPr>
              <a:buNone/>
            </a:pPr>
            <a:r>
              <a:rPr lang="en-US" b="1" dirty="0" smtClean="0"/>
              <a:t>Assonance</a:t>
            </a:r>
            <a:r>
              <a:rPr lang="en-US" dirty="0" smtClean="0"/>
              <a:t>: the repetition </a:t>
            </a:r>
            <a:r>
              <a:rPr lang="en-US" dirty="0" smtClean="0"/>
              <a:t>of </a:t>
            </a:r>
            <a:r>
              <a:rPr lang="en-US" dirty="0" smtClean="0"/>
              <a:t>similar vowel sounds, preceded and followed by different consonants. </a:t>
            </a:r>
          </a:p>
          <a:p>
            <a:pPr>
              <a:buNone/>
            </a:pPr>
            <a:r>
              <a:rPr lang="en-US" sz="2800" i="1" dirty="0" smtClean="0"/>
              <a:t>“An old, mad, blind, despised, and dying king-”</a:t>
            </a:r>
            <a:endParaRPr lang="en-US" sz="280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r>
              <a:rPr lang="en-US" b="1" dirty="0" smtClean="0">
                <a:solidFill>
                  <a:srgbClr val="FF0000"/>
                </a:solidFill>
              </a:rPr>
              <a:t>A</a:t>
            </a:r>
            <a:r>
              <a:rPr lang="en-US" b="1" dirty="0" smtClean="0"/>
              <a:t>naphora: </a:t>
            </a:r>
            <a:r>
              <a:rPr lang="en-US" dirty="0" smtClean="0"/>
              <a:t>repetition of the same word or group of words at the beginning of successive clauses – helps to establish a rhythm and strong emotional effect.</a:t>
            </a:r>
          </a:p>
          <a:p>
            <a:pPr>
              <a:buNone/>
            </a:pPr>
            <a:r>
              <a:rPr lang="en-US" sz="2800" i="1" dirty="0" smtClean="0"/>
              <a:t>“</a:t>
            </a:r>
            <a:r>
              <a:rPr lang="en-US" sz="2800" i="1" dirty="0" smtClean="0">
                <a:solidFill>
                  <a:srgbClr val="FF0000"/>
                </a:solidFill>
              </a:rPr>
              <a:t>The Lord </a:t>
            </a:r>
            <a:r>
              <a:rPr lang="en-US" sz="2800" i="1" dirty="0" err="1" smtClean="0"/>
              <a:t>sitteth</a:t>
            </a:r>
            <a:r>
              <a:rPr lang="en-US" sz="2800" i="1" dirty="0" smtClean="0"/>
              <a:t> above the water floods. Th</a:t>
            </a:r>
            <a:r>
              <a:rPr lang="en-US" sz="2800" i="1" dirty="0" smtClean="0">
                <a:solidFill>
                  <a:srgbClr val="FF0000"/>
                </a:solidFill>
              </a:rPr>
              <a:t>e Lord </a:t>
            </a:r>
            <a:r>
              <a:rPr lang="en-US" sz="2800" i="1" dirty="0" err="1" smtClean="0"/>
              <a:t>remaineth</a:t>
            </a:r>
            <a:r>
              <a:rPr lang="en-US" sz="2800" i="1" dirty="0" smtClean="0"/>
              <a:t> a King forever. </a:t>
            </a:r>
            <a:r>
              <a:rPr lang="en-US" sz="2800" i="1" dirty="0" smtClean="0">
                <a:solidFill>
                  <a:srgbClr val="FF0000"/>
                </a:solidFill>
              </a:rPr>
              <a:t>The Lord </a:t>
            </a:r>
            <a:r>
              <a:rPr lang="en-US" sz="2800" i="1" dirty="0" smtClean="0"/>
              <a:t>shall give strength unto his people.”</a:t>
            </a:r>
          </a:p>
          <a:p>
            <a:pPr>
              <a:buNone/>
            </a:pPr>
            <a:endParaRPr lang="en-US" sz="1800" i="1" dirty="0"/>
          </a:p>
          <a:p>
            <a:r>
              <a:rPr lang="en-US" b="1" dirty="0" err="1" smtClean="0">
                <a:solidFill>
                  <a:srgbClr val="FF0000"/>
                </a:solidFill>
              </a:rPr>
              <a:t>E</a:t>
            </a:r>
            <a:r>
              <a:rPr lang="en-US" b="1" dirty="0" err="1" smtClean="0"/>
              <a:t>pistrophe</a:t>
            </a:r>
            <a:r>
              <a:rPr lang="en-US" b="1" dirty="0" smtClean="0"/>
              <a:t>: </a:t>
            </a:r>
            <a:r>
              <a:rPr lang="en-US" dirty="0" smtClean="0"/>
              <a:t>repetition of the same word of group of words at the end of successive clauses.</a:t>
            </a:r>
          </a:p>
          <a:p>
            <a:pPr>
              <a:buNone/>
            </a:pPr>
            <a:r>
              <a:rPr lang="en-US" sz="2800" dirty="0" smtClean="0"/>
              <a:t>“I’ll have </a:t>
            </a:r>
            <a:r>
              <a:rPr lang="en-US" sz="2800" dirty="0" smtClean="0">
                <a:solidFill>
                  <a:srgbClr val="FF0000"/>
                </a:solidFill>
              </a:rPr>
              <a:t>my own bond</a:t>
            </a:r>
            <a:r>
              <a:rPr lang="en-US" sz="2800" dirty="0" smtClean="0"/>
              <a:t>! Speak not against </a:t>
            </a:r>
            <a:r>
              <a:rPr lang="en-US" sz="2800" dirty="0" smtClean="0">
                <a:solidFill>
                  <a:srgbClr val="FF0000"/>
                </a:solidFill>
              </a:rPr>
              <a:t>my bond</a:t>
            </a:r>
            <a:r>
              <a:rPr lang="en-US" sz="2800" dirty="0" smtClean="0"/>
              <a:t>! I have sworn an oath that I will have </a:t>
            </a:r>
            <a:r>
              <a:rPr lang="en-US" sz="2800" dirty="0" smtClean="0">
                <a:solidFill>
                  <a:srgbClr val="FF0000"/>
                </a:solidFill>
              </a:rPr>
              <a:t>my bond</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745163"/>
          </a:xfrm>
        </p:spPr>
        <p:txBody>
          <a:bodyPr/>
          <a:lstStyle/>
          <a:p>
            <a:r>
              <a:rPr lang="en-US" b="1" dirty="0" err="1" smtClean="0"/>
              <a:t>Epanalepsis</a:t>
            </a:r>
            <a:r>
              <a:rPr lang="en-US" dirty="0" smtClean="0"/>
              <a:t>: Repetition at the end of a clause of the word that occurred at the beginning of the clause.  Gives language an </a:t>
            </a:r>
            <a:r>
              <a:rPr lang="en-US" dirty="0" smtClean="0"/>
              <a:t>appearance </a:t>
            </a:r>
            <a:r>
              <a:rPr lang="en-US" dirty="0" smtClean="0"/>
              <a:t>of emotional spontaneity.</a:t>
            </a:r>
          </a:p>
          <a:p>
            <a:pPr>
              <a:buNone/>
            </a:pPr>
            <a:endParaRPr lang="en-US" sz="1800" dirty="0"/>
          </a:p>
          <a:p>
            <a:pPr>
              <a:buNone/>
            </a:pPr>
            <a:r>
              <a:rPr lang="en-US" i="1" dirty="0" smtClean="0"/>
              <a:t>“</a:t>
            </a:r>
            <a:r>
              <a:rPr lang="en-US" i="1" dirty="0" smtClean="0">
                <a:solidFill>
                  <a:srgbClr val="FF0000"/>
                </a:solidFill>
              </a:rPr>
              <a:t>Blood </a:t>
            </a:r>
            <a:r>
              <a:rPr lang="en-US" i="1" dirty="0" smtClean="0"/>
              <a:t>hath brought </a:t>
            </a:r>
            <a:r>
              <a:rPr lang="en-US" i="1" dirty="0" smtClean="0">
                <a:solidFill>
                  <a:srgbClr val="FF0000"/>
                </a:solidFill>
              </a:rPr>
              <a:t>blood</a:t>
            </a:r>
            <a:r>
              <a:rPr lang="en-US" i="1" dirty="0" smtClean="0"/>
              <a:t>, and </a:t>
            </a:r>
            <a:r>
              <a:rPr lang="en-US" i="1" dirty="0" smtClean="0">
                <a:solidFill>
                  <a:srgbClr val="FF0000"/>
                </a:solidFill>
              </a:rPr>
              <a:t>blows</a:t>
            </a:r>
            <a:r>
              <a:rPr lang="en-US" i="1" dirty="0" smtClean="0"/>
              <a:t> have answered </a:t>
            </a:r>
            <a:r>
              <a:rPr lang="en-US" i="1" dirty="0" smtClean="0">
                <a:solidFill>
                  <a:srgbClr val="FF0000"/>
                </a:solidFill>
              </a:rPr>
              <a:t>blows</a:t>
            </a:r>
            <a:r>
              <a:rPr lang="en-US" i="1" dirty="0" smtClean="0"/>
              <a:t>…”</a:t>
            </a:r>
          </a:p>
          <a:p>
            <a:pPr>
              <a:buNone/>
            </a:pPr>
            <a:endParaRPr lang="en-US" i="1" dirty="0"/>
          </a:p>
          <a:p>
            <a:r>
              <a:rPr lang="en-US" b="1" dirty="0" smtClean="0"/>
              <a:t>Anadiplosis: </a:t>
            </a:r>
            <a:r>
              <a:rPr lang="en-US" dirty="0" smtClean="0"/>
              <a:t>repetition of the last word of one clause at the beginning of the following clause.</a:t>
            </a:r>
          </a:p>
          <a:p>
            <a:pPr>
              <a:buNone/>
            </a:pPr>
            <a:r>
              <a:rPr lang="en-US" sz="2800" i="1" dirty="0" smtClean="0"/>
              <a:t>“Labor and care are rewarded with </a:t>
            </a:r>
            <a:r>
              <a:rPr lang="en-US" sz="2800" i="1" dirty="0" smtClean="0">
                <a:solidFill>
                  <a:srgbClr val="FF0000"/>
                </a:solidFill>
              </a:rPr>
              <a:t>success</a:t>
            </a:r>
            <a:r>
              <a:rPr lang="en-US" sz="2800" i="1" dirty="0" smtClean="0"/>
              <a:t>, </a:t>
            </a:r>
            <a:r>
              <a:rPr lang="en-US" sz="2800" i="1" dirty="0" smtClean="0">
                <a:solidFill>
                  <a:srgbClr val="FF0000"/>
                </a:solidFill>
              </a:rPr>
              <a:t>success</a:t>
            </a:r>
            <a:r>
              <a:rPr lang="en-US" sz="2800" i="1" dirty="0" smtClean="0"/>
              <a:t> produces confidence…”</a:t>
            </a:r>
            <a:endParaRPr lang="en-US" sz="2800"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Climax</a:t>
            </a:r>
            <a:endParaRPr lang="en-US" b="1" i="1" dirty="0"/>
          </a:p>
        </p:txBody>
      </p:sp>
      <p:sp>
        <p:nvSpPr>
          <p:cNvPr id="3" name="Content Placeholder 2"/>
          <p:cNvSpPr>
            <a:spLocks noGrp="1"/>
          </p:cNvSpPr>
          <p:nvPr>
            <p:ph idx="1"/>
          </p:nvPr>
        </p:nvSpPr>
        <p:spPr/>
        <p:txBody>
          <a:bodyPr/>
          <a:lstStyle/>
          <a:p>
            <a:r>
              <a:rPr lang="en-US" dirty="0" smtClean="0"/>
              <a:t>Arrangement of words, phrases or clauses in an order of increasing importance.</a:t>
            </a:r>
          </a:p>
          <a:p>
            <a:pPr>
              <a:buNone/>
            </a:pPr>
            <a:r>
              <a:rPr lang="en-US" sz="2800" i="1" dirty="0" smtClean="0"/>
              <a:t>“Renounce my love, my life, myself – and you.”</a:t>
            </a:r>
            <a:endParaRPr lang="en-US" sz="2800"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lstStyle/>
          <a:p>
            <a:r>
              <a:rPr lang="en-US" sz="2800" b="1" dirty="0" err="1" smtClean="0"/>
              <a:t>Amtimetabole</a:t>
            </a:r>
            <a:r>
              <a:rPr lang="en-US" sz="2800" b="1" dirty="0" smtClean="0"/>
              <a:t>: </a:t>
            </a:r>
            <a:r>
              <a:rPr lang="en-US" sz="2800" dirty="0" smtClean="0"/>
              <a:t>repetition </a:t>
            </a:r>
            <a:r>
              <a:rPr lang="en-US" sz="2800" dirty="0" smtClean="0">
                <a:solidFill>
                  <a:srgbClr val="FF0000"/>
                </a:solidFill>
              </a:rPr>
              <a:t>of words</a:t>
            </a:r>
            <a:r>
              <a:rPr lang="en-US" sz="2800" dirty="0" smtClean="0"/>
              <a:t>, in successive clauses, in reverse grammatical order. </a:t>
            </a:r>
          </a:p>
          <a:p>
            <a:pPr>
              <a:buNone/>
            </a:pPr>
            <a:r>
              <a:rPr lang="en-US" sz="2800" i="1" dirty="0" smtClean="0"/>
              <a:t>“One should eat to live, not live to eat.”</a:t>
            </a:r>
          </a:p>
          <a:p>
            <a:pPr>
              <a:buNone/>
            </a:pPr>
            <a:endParaRPr lang="en-US" sz="800" i="1" dirty="0" smtClean="0"/>
          </a:p>
          <a:p>
            <a:pPr>
              <a:buNone/>
            </a:pPr>
            <a:endParaRPr lang="en-US" sz="800" dirty="0"/>
          </a:p>
          <a:p>
            <a:r>
              <a:rPr lang="en-US" sz="2800" b="1" dirty="0" smtClean="0"/>
              <a:t>Chiasmus: </a:t>
            </a:r>
            <a:r>
              <a:rPr lang="en-US" sz="2800" dirty="0" smtClean="0"/>
              <a:t>Reversal of </a:t>
            </a:r>
            <a:r>
              <a:rPr lang="en-US" sz="2800" dirty="0" smtClean="0">
                <a:solidFill>
                  <a:srgbClr val="FF0000"/>
                </a:solidFill>
              </a:rPr>
              <a:t>grammatical structure </a:t>
            </a:r>
            <a:r>
              <a:rPr lang="en-US" sz="2800" dirty="0" smtClean="0"/>
              <a:t>in successive phrases or clauses. Like </a:t>
            </a:r>
            <a:r>
              <a:rPr lang="en-US" sz="2800" dirty="0" err="1" smtClean="0"/>
              <a:t>antimetabole</a:t>
            </a:r>
            <a:r>
              <a:rPr lang="en-US" sz="2800" dirty="0" smtClean="0"/>
              <a:t>, but without the repetition.</a:t>
            </a:r>
          </a:p>
          <a:p>
            <a:pPr>
              <a:buNone/>
            </a:pPr>
            <a:r>
              <a:rPr lang="en-US" sz="2800" i="1" dirty="0" smtClean="0"/>
              <a:t>“By day the frolic, and dance by night.”</a:t>
            </a:r>
          </a:p>
          <a:p>
            <a:pPr>
              <a:buNone/>
            </a:pPr>
            <a:endParaRPr lang="en-US" sz="800" i="1" dirty="0" smtClean="0"/>
          </a:p>
          <a:p>
            <a:r>
              <a:rPr lang="en-US" sz="2800" b="1" dirty="0" err="1" smtClean="0"/>
              <a:t>Polyptoton</a:t>
            </a:r>
            <a:r>
              <a:rPr lang="en-US" sz="2800" b="1" dirty="0" smtClean="0"/>
              <a:t>: </a:t>
            </a:r>
            <a:r>
              <a:rPr lang="en-US" sz="2800" dirty="0" smtClean="0"/>
              <a:t>repetition of words derived from the same root.</a:t>
            </a:r>
          </a:p>
          <a:p>
            <a:pPr>
              <a:buNone/>
            </a:pPr>
            <a:r>
              <a:rPr lang="en-US" sz="2800" b="1" dirty="0" smtClean="0"/>
              <a:t>“</a:t>
            </a:r>
            <a:r>
              <a:rPr lang="en-US" sz="2800" i="1" dirty="0" smtClean="0"/>
              <a:t>The Greeks are </a:t>
            </a:r>
            <a:r>
              <a:rPr lang="en-US" sz="2800" b="1" i="1" dirty="0" smtClean="0"/>
              <a:t>strong</a:t>
            </a:r>
            <a:r>
              <a:rPr lang="en-US" sz="2800" i="1" dirty="0" smtClean="0"/>
              <a:t>, and skilful to their </a:t>
            </a:r>
            <a:r>
              <a:rPr lang="en-US" sz="2800" b="1" i="1" dirty="0" smtClean="0"/>
              <a:t>strength</a:t>
            </a:r>
            <a:r>
              <a:rPr lang="en-US" sz="2800" i="1" dirty="0" smtClean="0"/>
              <a:t>.</a:t>
            </a:r>
            <a:endParaRPr lang="en-US" sz="28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lstStyle/>
          <a:p>
            <a:r>
              <a:rPr lang="en-US" b="1" dirty="0" smtClean="0"/>
              <a:t>Synecdoche</a:t>
            </a:r>
            <a:r>
              <a:rPr lang="en-US" dirty="0" smtClean="0"/>
              <a:t>: a figure of speech in which a part stands for the whole.  A physical part.</a:t>
            </a:r>
          </a:p>
          <a:p>
            <a:pPr>
              <a:buNone/>
            </a:pPr>
            <a:r>
              <a:rPr lang="en-US" sz="2800" i="1" dirty="0" smtClean="0"/>
              <a:t>“All hands of deck.”</a:t>
            </a:r>
          </a:p>
          <a:p>
            <a:pPr>
              <a:buNone/>
            </a:pPr>
            <a:endParaRPr lang="en-US" sz="2800" i="1" dirty="0"/>
          </a:p>
          <a:p>
            <a:r>
              <a:rPr lang="en-US" b="1" dirty="0" smtClean="0"/>
              <a:t>Metonymy: </a:t>
            </a:r>
            <a:r>
              <a:rPr lang="en-US" dirty="0" smtClean="0"/>
              <a:t>substitution of some attributive or suggestive word of what is actually meant.</a:t>
            </a:r>
          </a:p>
          <a:p>
            <a:pPr>
              <a:buNone/>
            </a:pPr>
            <a:r>
              <a:rPr lang="en-US" i="1" dirty="0" smtClean="0"/>
              <a:t>The White House for The Government</a:t>
            </a:r>
          </a:p>
          <a:p>
            <a:pPr>
              <a:buNone/>
            </a:pPr>
            <a:endParaRPr lang="en-US" sz="2800" i="1" dirty="0"/>
          </a:p>
          <a:p>
            <a:pPr>
              <a:buNone/>
            </a:pPr>
            <a:endParaRPr lang="en-US" sz="2800"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Puns</a:t>
            </a:r>
            <a:endParaRPr lang="en-US" b="1" i="1" dirty="0"/>
          </a:p>
        </p:txBody>
      </p:sp>
      <p:sp>
        <p:nvSpPr>
          <p:cNvPr id="3" name="Content Placeholder 2"/>
          <p:cNvSpPr>
            <a:spLocks noGrp="1"/>
          </p:cNvSpPr>
          <p:nvPr>
            <p:ph idx="1"/>
          </p:nvPr>
        </p:nvSpPr>
        <p:spPr/>
        <p:txBody>
          <a:bodyPr/>
          <a:lstStyle/>
          <a:p>
            <a:r>
              <a:rPr lang="en-US" dirty="0" smtClean="0"/>
              <a:t>Generic name for those figures of speech which make a play on words.</a:t>
            </a:r>
          </a:p>
          <a:p>
            <a:endParaRPr lang="en-US" dirty="0"/>
          </a:p>
          <a:p>
            <a:endParaRPr lang="en-US" dirty="0" smtClean="0"/>
          </a:p>
          <a:p>
            <a:pPr>
              <a:buNone/>
            </a:pPr>
            <a:r>
              <a:rPr lang="en-US" dirty="0" smtClean="0"/>
              <a:t>Think of </a:t>
            </a:r>
            <a:r>
              <a:rPr lang="en-US" b="1" i="1" dirty="0" smtClean="0"/>
              <a:t>CNN Student News</a:t>
            </a:r>
            <a:r>
              <a:rPr lang="en-US" dirty="0" smtClean="0"/>
              <a:t>! </a:t>
            </a:r>
            <a:r>
              <a:rPr lang="en-US" dirty="0" smtClean="0">
                <a:sym typeface="Wingdings" pitchFamily="2" charset="2"/>
              </a:rPr>
              <a: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b="1" dirty="0" err="1" smtClean="0"/>
              <a:t>Syllepsis</a:t>
            </a:r>
            <a:r>
              <a:rPr lang="en-US" b="1" dirty="0" smtClean="0"/>
              <a:t>: </a:t>
            </a:r>
            <a:r>
              <a:rPr lang="en-US" dirty="0" smtClean="0"/>
              <a:t>use of a word understood differently in relation to two or more other words, which is modifies or governs.</a:t>
            </a:r>
          </a:p>
          <a:p>
            <a:pPr>
              <a:buNone/>
            </a:pPr>
            <a:r>
              <a:rPr lang="en-US" dirty="0" smtClean="0"/>
              <a:t>“</a:t>
            </a:r>
            <a:r>
              <a:rPr lang="en-US" sz="2800" i="1" dirty="0" smtClean="0"/>
              <a:t>There is a certain type of women who’d rather </a:t>
            </a:r>
            <a:r>
              <a:rPr lang="en-US" sz="2800" b="1" i="1" dirty="0" smtClean="0"/>
              <a:t>press</a:t>
            </a:r>
            <a:r>
              <a:rPr lang="en-US" sz="2800" i="1" dirty="0" smtClean="0"/>
              <a:t> grapes than clothes.”</a:t>
            </a:r>
          </a:p>
          <a:p>
            <a:pPr>
              <a:buNone/>
            </a:pPr>
            <a:endParaRPr lang="en-US" sz="2800" i="1" dirty="0"/>
          </a:p>
          <a:p>
            <a:r>
              <a:rPr lang="en-US" sz="2800" b="1" dirty="0" smtClean="0"/>
              <a:t>Zeugma</a:t>
            </a:r>
          </a:p>
          <a:p>
            <a:endParaRPr lang="en-US" sz="2800" b="1" dirty="0"/>
          </a:p>
          <a:p>
            <a:pPr>
              <a:buNone/>
            </a:pPr>
            <a:r>
              <a:rPr lang="en-US" sz="2800" b="1" dirty="0" smtClean="0"/>
              <a:t>These words have basically been merged over time.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lue Highway D Type" pitchFamily="2" charset="0"/>
              </a:rPr>
              <a:t>Introduction to Rhetoric</a:t>
            </a:r>
            <a:endParaRPr lang="en-US" dirty="0">
              <a:latin typeface="Blue Highway D Type" pitchFamily="2" charset="0"/>
            </a:endParaRPr>
          </a:p>
        </p:txBody>
      </p:sp>
      <p:sp>
        <p:nvSpPr>
          <p:cNvPr id="3" name="Content Placeholder 2"/>
          <p:cNvSpPr>
            <a:spLocks noGrp="1"/>
          </p:cNvSpPr>
          <p:nvPr>
            <p:ph idx="1"/>
          </p:nvPr>
        </p:nvSpPr>
        <p:spPr/>
        <p:txBody>
          <a:bodyPr/>
          <a:lstStyle/>
          <a:p>
            <a:r>
              <a:rPr lang="en-US" dirty="0" smtClean="0"/>
              <a:t>Definition of rhetoric</a:t>
            </a:r>
          </a:p>
          <a:p>
            <a:r>
              <a:rPr lang="en-US" dirty="0" smtClean="0"/>
              <a:t>Rhetorical Triangle</a:t>
            </a:r>
          </a:p>
          <a:p>
            <a:r>
              <a:rPr lang="en-US" dirty="0" smtClean="0"/>
              <a:t>Appeals</a:t>
            </a:r>
          </a:p>
          <a:p>
            <a:endParaRPr lang="en-US" dirty="0" smtClean="0"/>
          </a:p>
          <a:p>
            <a:r>
              <a:rPr lang="en-US" dirty="0" smtClean="0"/>
              <a:t>Claim</a:t>
            </a:r>
          </a:p>
          <a:p>
            <a:r>
              <a:rPr lang="en-US" dirty="0" smtClean="0"/>
              <a:t>Evidence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smtClean="0"/>
              <a:t>Anthimeria</a:t>
            </a:r>
            <a:endParaRPr lang="en-US" b="1" i="1" dirty="0"/>
          </a:p>
        </p:txBody>
      </p:sp>
      <p:sp>
        <p:nvSpPr>
          <p:cNvPr id="3" name="Content Placeholder 2"/>
          <p:cNvSpPr>
            <a:spLocks noGrp="1"/>
          </p:cNvSpPr>
          <p:nvPr>
            <p:ph idx="1"/>
          </p:nvPr>
        </p:nvSpPr>
        <p:spPr/>
        <p:txBody>
          <a:bodyPr/>
          <a:lstStyle/>
          <a:p>
            <a:r>
              <a:rPr lang="en-US" dirty="0" smtClean="0"/>
              <a:t>The substitution of one part of speech for another. </a:t>
            </a:r>
          </a:p>
          <a:p>
            <a:pPr>
              <a:buNone/>
            </a:pPr>
            <a:r>
              <a:rPr lang="en-US" sz="2400" i="1" dirty="0" smtClean="0"/>
              <a:t>	</a:t>
            </a:r>
            <a:r>
              <a:rPr lang="en-US" sz="2400" b="1" i="1" dirty="0" smtClean="0"/>
              <a:t>Calvin:</a:t>
            </a:r>
            <a:r>
              <a:rPr lang="en-US" sz="2400" b="1" dirty="0" smtClean="0"/>
              <a:t> </a:t>
            </a:r>
            <a:r>
              <a:rPr lang="en-US" sz="2400" dirty="0" smtClean="0"/>
              <a:t>I like to verb words.</a:t>
            </a:r>
            <a:br>
              <a:rPr lang="en-US" sz="2400" dirty="0" smtClean="0"/>
            </a:br>
            <a:r>
              <a:rPr lang="en-US" sz="2400" b="1" i="1" dirty="0" smtClean="0"/>
              <a:t>Hobbes:</a:t>
            </a:r>
            <a:r>
              <a:rPr lang="en-US" sz="2400" b="1" dirty="0" smtClean="0"/>
              <a:t> </a:t>
            </a:r>
            <a:r>
              <a:rPr lang="en-US" sz="2400" dirty="0" smtClean="0"/>
              <a:t>What?</a:t>
            </a:r>
            <a:br>
              <a:rPr lang="en-US" sz="2400" dirty="0" smtClean="0"/>
            </a:br>
            <a:r>
              <a:rPr lang="en-US" sz="2400" b="1" i="1" dirty="0" smtClean="0"/>
              <a:t>Calvin:</a:t>
            </a:r>
            <a:r>
              <a:rPr lang="en-US" sz="2400" b="1" dirty="0" smtClean="0"/>
              <a:t> </a:t>
            </a:r>
            <a:r>
              <a:rPr lang="en-US" sz="2400" dirty="0" smtClean="0"/>
              <a:t>I take nouns and adjectives and use them as verbs. Remember when "access" was a thing? Now it's something you do. It got </a:t>
            </a:r>
            <a:r>
              <a:rPr lang="en-US" sz="2400" dirty="0" err="1" smtClean="0"/>
              <a:t>verbed</a:t>
            </a:r>
            <a:r>
              <a:rPr lang="en-US" sz="2400" dirty="0" smtClean="0"/>
              <a:t>. . . . </a:t>
            </a:r>
            <a:r>
              <a:rPr lang="en-US" sz="2400" dirty="0" err="1" smtClean="0">
                <a:hlinkClick r:id="rId2"/>
              </a:rPr>
              <a:t>Verbing</a:t>
            </a:r>
            <a:r>
              <a:rPr lang="en-US" sz="2400" dirty="0" smtClean="0"/>
              <a:t> </a:t>
            </a:r>
            <a:r>
              <a:rPr lang="en-US" sz="2400" dirty="0" err="1" smtClean="0"/>
              <a:t>weirds</a:t>
            </a:r>
            <a:r>
              <a:rPr lang="en-US" sz="2400" dirty="0" smtClean="0"/>
              <a:t> language.</a:t>
            </a:r>
            <a:br>
              <a:rPr lang="en-US" sz="2400" dirty="0" smtClean="0"/>
            </a:br>
            <a:r>
              <a:rPr lang="en-US" sz="2400" b="1" i="1" dirty="0" smtClean="0"/>
              <a:t>Hobbes</a:t>
            </a:r>
            <a:r>
              <a:rPr lang="en-US" sz="2400" i="1" dirty="0" smtClean="0"/>
              <a:t>:</a:t>
            </a:r>
            <a:r>
              <a:rPr lang="en-US" sz="2400" dirty="0" smtClean="0"/>
              <a:t> Maybe we can eventually make language a complete impediment to understanding.</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Periphrasis</a:t>
            </a:r>
            <a:endParaRPr lang="en-US" b="1" i="1" dirty="0"/>
          </a:p>
        </p:txBody>
      </p:sp>
      <p:sp>
        <p:nvSpPr>
          <p:cNvPr id="3" name="Content Placeholder 2"/>
          <p:cNvSpPr>
            <a:spLocks noGrp="1"/>
          </p:cNvSpPr>
          <p:nvPr>
            <p:ph idx="1"/>
          </p:nvPr>
        </p:nvSpPr>
        <p:spPr/>
        <p:txBody>
          <a:bodyPr/>
          <a:lstStyle/>
          <a:p>
            <a:r>
              <a:rPr lang="en-US" dirty="0" smtClean="0"/>
              <a:t>Substitution of a descriptive word or phrase for the proper name:</a:t>
            </a:r>
          </a:p>
          <a:p>
            <a:endParaRPr lang="en-US" dirty="0"/>
          </a:p>
          <a:p>
            <a:pPr>
              <a:buNone/>
            </a:pPr>
            <a:r>
              <a:rPr lang="en-US" dirty="0" smtClean="0"/>
              <a:t>“You’re out of Kleenex, Mrs. Garcia.”</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Litotes</a:t>
            </a:r>
            <a:endParaRPr lang="en-US" b="1" i="1" dirty="0"/>
          </a:p>
        </p:txBody>
      </p:sp>
      <p:sp>
        <p:nvSpPr>
          <p:cNvPr id="3" name="Content Placeholder 2"/>
          <p:cNvSpPr>
            <a:spLocks noGrp="1"/>
          </p:cNvSpPr>
          <p:nvPr>
            <p:ph idx="1"/>
          </p:nvPr>
        </p:nvSpPr>
        <p:spPr/>
        <p:txBody>
          <a:bodyPr/>
          <a:lstStyle/>
          <a:p>
            <a:r>
              <a:rPr lang="en-US" dirty="0" smtClean="0"/>
              <a:t>Opposite of hyperbole</a:t>
            </a:r>
          </a:p>
          <a:p>
            <a:endParaRPr lang="en-US" dirty="0"/>
          </a:p>
          <a:p>
            <a:endParaRPr lang="en-US" dirty="0" smtClean="0"/>
          </a:p>
          <a:p>
            <a:pPr>
              <a:buNone/>
            </a:pPr>
            <a:r>
              <a:rPr lang="en-US" dirty="0" smtClean="0"/>
              <a:t>When I was run over by a car, it was very unpleasant.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Oxymoron vs. Paradox</a:t>
            </a:r>
            <a:endParaRPr lang="en-US" dirty="0"/>
          </a:p>
        </p:txBody>
      </p:sp>
      <p:sp>
        <p:nvSpPr>
          <p:cNvPr id="3" name="Content Placeholder 2"/>
          <p:cNvSpPr>
            <a:spLocks noGrp="1"/>
          </p:cNvSpPr>
          <p:nvPr>
            <p:ph idx="1"/>
          </p:nvPr>
        </p:nvSpPr>
        <p:spPr/>
        <p:txBody>
          <a:bodyPr/>
          <a:lstStyle/>
          <a:p>
            <a:r>
              <a:rPr lang="en-US" dirty="0" smtClean="0"/>
              <a:t>Oxymoron = WORDS</a:t>
            </a:r>
          </a:p>
          <a:p>
            <a:endParaRPr lang="en-US" dirty="0"/>
          </a:p>
          <a:p>
            <a:r>
              <a:rPr lang="en-US" dirty="0" smtClean="0"/>
              <a:t>Paradox = IDEAS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09600" y="381000"/>
            <a:ext cx="7772400" cy="990600"/>
          </a:xfrm>
        </p:spPr>
        <p:txBody>
          <a:bodyPr/>
          <a:lstStyle/>
          <a:p>
            <a:r>
              <a:rPr lang="en-US" sz="5400">
                <a:latin typeface="Eras Demi ITC" pitchFamily="34" charset="0"/>
              </a:rPr>
              <a:t>Argumentation</a:t>
            </a:r>
            <a:endParaRPr lang="en-US" sz="4000"/>
          </a:p>
        </p:txBody>
      </p:sp>
      <p:sp>
        <p:nvSpPr>
          <p:cNvPr id="5123" name="Rectangle 3"/>
          <p:cNvSpPr>
            <a:spLocks noGrp="1" noChangeArrowheads="1"/>
          </p:cNvSpPr>
          <p:nvPr>
            <p:ph type="subTitle" idx="1"/>
          </p:nvPr>
        </p:nvSpPr>
        <p:spPr>
          <a:xfrm>
            <a:off x="381000" y="1524000"/>
            <a:ext cx="8229600" cy="4876800"/>
          </a:xfrm>
        </p:spPr>
        <p:txBody>
          <a:bodyPr/>
          <a:lstStyle/>
          <a:p>
            <a:r>
              <a:rPr lang="en-US"/>
              <a:t>Writing that attempts to prove the validity of a point of view or an idea by </a:t>
            </a:r>
            <a:r>
              <a:rPr lang="en-US" b="1"/>
              <a:t>presenting reasoned arguments</a:t>
            </a:r>
            <a:endParaRPr lang="en-US"/>
          </a:p>
          <a:p>
            <a:endParaRPr lang="en-US"/>
          </a:p>
          <a:p>
            <a:r>
              <a:rPr lang="en-US">
                <a:latin typeface="Times New Roman" pitchFamily="18" charset="0"/>
              </a:rPr>
              <a:t>Shakespeare’s Henry V </a:t>
            </a:r>
          </a:p>
          <a:p>
            <a:r>
              <a:rPr lang="en-US">
                <a:latin typeface="Times New Roman" pitchFamily="18" charset="0"/>
              </a:rPr>
              <a:t>“St. Crispin’s Day Speech”</a:t>
            </a:r>
          </a:p>
          <a:p>
            <a:r>
              <a:rPr lang="en-US">
                <a:latin typeface="Times New Roman" pitchFamily="18" charset="0"/>
                <a:hlinkClick r:id="rId2"/>
              </a:rPr>
              <a:t>Here</a:t>
            </a:r>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09600" y="381000"/>
            <a:ext cx="7772400" cy="990600"/>
          </a:xfrm>
        </p:spPr>
        <p:txBody>
          <a:bodyPr/>
          <a:lstStyle/>
          <a:p>
            <a:r>
              <a:rPr lang="en-US" sz="5400">
                <a:latin typeface="Eras Demi ITC" pitchFamily="34" charset="0"/>
              </a:rPr>
              <a:t>Colloquialism</a:t>
            </a:r>
            <a:endParaRPr lang="en-US" sz="4000"/>
          </a:p>
        </p:txBody>
      </p:sp>
      <p:sp>
        <p:nvSpPr>
          <p:cNvPr id="6147" name="Rectangle 3"/>
          <p:cNvSpPr>
            <a:spLocks noGrp="1" noChangeArrowheads="1"/>
          </p:cNvSpPr>
          <p:nvPr>
            <p:ph type="subTitle" idx="1"/>
          </p:nvPr>
        </p:nvSpPr>
        <p:spPr>
          <a:xfrm>
            <a:off x="381000" y="1524000"/>
            <a:ext cx="8229600" cy="4876800"/>
          </a:xfrm>
        </p:spPr>
        <p:txBody>
          <a:bodyPr/>
          <a:lstStyle/>
          <a:p>
            <a:r>
              <a:rPr lang="en-US" sz="2800"/>
              <a:t>A word or phrase (including slang) used in everyday conversation and informal writing, but that is often inappropriate in formal writing.</a:t>
            </a:r>
          </a:p>
          <a:p>
            <a:endParaRPr lang="en-US" sz="2800"/>
          </a:p>
          <a:p>
            <a:r>
              <a:rPr lang="en-US" sz="2800">
                <a:latin typeface="Times New Roman" pitchFamily="18" charset="0"/>
              </a:rPr>
              <a:t>"I think country gets </a:t>
            </a:r>
            <a:r>
              <a:rPr lang="en-US" sz="2800" i="1">
                <a:latin typeface="Times New Roman" pitchFamily="18" charset="0"/>
              </a:rPr>
              <a:t>dumped on</a:t>
            </a:r>
            <a:r>
              <a:rPr lang="en-US" sz="2800">
                <a:latin typeface="Times New Roman" pitchFamily="18" charset="0"/>
              </a:rPr>
              <a:t> across the board by the Grammys.“ (Toby Keith)</a:t>
            </a:r>
            <a:br>
              <a:rPr lang="en-US" sz="2800">
                <a:latin typeface="Times New Roman" pitchFamily="18" charset="0"/>
              </a:rPr>
            </a:br>
            <a:r>
              <a:rPr lang="en-US" sz="2800"/>
              <a:t/>
            </a:r>
            <a:br>
              <a:rPr lang="en-US" sz="2800"/>
            </a:br>
            <a:r>
              <a:rPr lang="en-US" sz="2800">
                <a:latin typeface="Times New Roman" pitchFamily="18" charset="0"/>
              </a:rPr>
              <a:t>“You don’t know about me without you have read a book by the name of </a:t>
            </a:r>
            <a:r>
              <a:rPr lang="en-US" sz="2800" i="1">
                <a:latin typeface="Times New Roman" pitchFamily="18" charset="0"/>
              </a:rPr>
              <a:t>The Adventures of Tom Sawyer</a:t>
            </a:r>
            <a:r>
              <a:rPr lang="en-US" sz="2800">
                <a:latin typeface="Times New Roman" pitchFamily="18" charset="0"/>
              </a:rPr>
              <a:t>, but that ain’t no matter.”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09600" y="381000"/>
            <a:ext cx="7772400" cy="990600"/>
          </a:xfrm>
        </p:spPr>
        <p:txBody>
          <a:bodyPr/>
          <a:lstStyle/>
          <a:p>
            <a:r>
              <a:rPr lang="en-US" sz="5400">
                <a:latin typeface="Eras Demi ITC" pitchFamily="34" charset="0"/>
              </a:rPr>
              <a:t>Connotation</a:t>
            </a:r>
            <a:endParaRPr lang="en-US" sz="4000"/>
          </a:p>
        </p:txBody>
      </p:sp>
      <p:sp>
        <p:nvSpPr>
          <p:cNvPr id="7171" name="Rectangle 3"/>
          <p:cNvSpPr>
            <a:spLocks noGrp="1" noChangeArrowheads="1"/>
          </p:cNvSpPr>
          <p:nvPr>
            <p:ph type="subTitle" idx="1"/>
          </p:nvPr>
        </p:nvSpPr>
        <p:spPr>
          <a:xfrm>
            <a:off x="381000" y="1524000"/>
            <a:ext cx="8229600" cy="4876800"/>
          </a:xfrm>
        </p:spPr>
        <p:txBody>
          <a:bodyPr/>
          <a:lstStyle/>
          <a:p>
            <a:r>
              <a:rPr lang="en-US" sz="2800"/>
              <a:t>An implied or suggested meaning of a word because of its association in the reader’s mind.</a:t>
            </a:r>
          </a:p>
          <a:p>
            <a:endParaRPr lang="en-US" sz="2800"/>
          </a:p>
          <a:p>
            <a:pPr algn="l"/>
            <a:r>
              <a:rPr lang="en-US" sz="2800">
                <a:latin typeface="Times New Roman" pitchFamily="18" charset="0"/>
              </a:rPr>
              <a:t>Happy: So why do they call him "The Joker"?</a:t>
            </a:r>
            <a:br>
              <a:rPr lang="en-US" sz="2800">
                <a:latin typeface="Times New Roman" pitchFamily="18" charset="0"/>
              </a:rPr>
            </a:br>
            <a:r>
              <a:rPr lang="en-US" sz="2800">
                <a:latin typeface="Times New Roman" pitchFamily="18" charset="0"/>
              </a:rPr>
              <a:t>Dopey: I heard he wears </a:t>
            </a:r>
            <a:r>
              <a:rPr lang="en-US" sz="2800" i="1">
                <a:latin typeface="Times New Roman" pitchFamily="18" charset="0"/>
              </a:rPr>
              <a:t>make-up</a:t>
            </a:r>
            <a:r>
              <a:rPr lang="en-US" sz="2800">
                <a:latin typeface="Times New Roman" pitchFamily="18" charset="0"/>
              </a:rPr>
              <a:t>.</a:t>
            </a:r>
            <a:br>
              <a:rPr lang="en-US" sz="2800">
                <a:latin typeface="Times New Roman" pitchFamily="18" charset="0"/>
              </a:rPr>
            </a:br>
            <a:r>
              <a:rPr lang="en-US" sz="2800">
                <a:latin typeface="Times New Roman" pitchFamily="18" charset="0"/>
              </a:rPr>
              <a:t>Happy: Make-up?</a:t>
            </a:r>
            <a:br>
              <a:rPr lang="en-US" sz="2800">
                <a:latin typeface="Times New Roman" pitchFamily="18" charset="0"/>
              </a:rPr>
            </a:br>
            <a:r>
              <a:rPr lang="en-US" sz="2800">
                <a:latin typeface="Times New Roman" pitchFamily="18" charset="0"/>
              </a:rPr>
              <a:t>Dopey: Yeah, to scare people. You know, </a:t>
            </a:r>
            <a:r>
              <a:rPr lang="en-US" sz="2800" i="1">
                <a:latin typeface="Times New Roman" pitchFamily="18" charset="0"/>
              </a:rPr>
              <a:t>war paint</a:t>
            </a:r>
            <a:r>
              <a:rPr lang="en-US" sz="2800">
                <a:latin typeface="Times New Roman" pitchFamily="18" charset="0"/>
              </a:rPr>
              <a:t>.</a:t>
            </a:r>
            <a:br>
              <a:rPr lang="en-US" sz="2800">
                <a:latin typeface="Times New Roman" pitchFamily="18" charset="0"/>
              </a:rPr>
            </a:br>
            <a:r>
              <a:rPr lang="en-US" sz="2000">
                <a:latin typeface="Times New Roman" pitchFamily="18" charset="0"/>
              </a:rPr>
              <a:t>(William Smillie and Michael Stoyanov in </a:t>
            </a:r>
            <a:r>
              <a:rPr lang="en-US" sz="2000" i="1">
                <a:latin typeface="Times New Roman" pitchFamily="18" charset="0"/>
              </a:rPr>
              <a:t>The Dark Knight</a:t>
            </a:r>
            <a:r>
              <a:rPr lang="en-US" sz="2000">
                <a:latin typeface="Times New Roman" pitchFamily="18" charset="0"/>
              </a:rPr>
              <a:t>, 2008)</a:t>
            </a:r>
            <a:br>
              <a:rPr lang="en-US" sz="2000">
                <a:latin typeface="Times New Roman" pitchFamily="18" charset="0"/>
              </a:rPr>
            </a:br>
            <a:r>
              <a:rPr lang="en-US" sz="2800"/>
              <a:t/>
            </a:r>
            <a:br>
              <a:rPr lang="en-US" sz="2800"/>
            </a:br>
            <a:r>
              <a:rPr lang="en-US" sz="2800">
                <a:latin typeface="Times New Roman" pitchFamily="18" charset="0"/>
              </a:rPr>
              <a:t>white = good   black = evil</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09600" y="381000"/>
            <a:ext cx="7772400" cy="990600"/>
          </a:xfrm>
        </p:spPr>
        <p:txBody>
          <a:bodyPr/>
          <a:lstStyle/>
          <a:p>
            <a:r>
              <a:rPr lang="en-US" sz="5400">
                <a:latin typeface="Eras Demi ITC" pitchFamily="34" charset="0"/>
              </a:rPr>
              <a:t>Deduction</a:t>
            </a:r>
            <a:endParaRPr lang="en-US" sz="4000"/>
          </a:p>
        </p:txBody>
      </p:sp>
      <p:sp>
        <p:nvSpPr>
          <p:cNvPr id="8195" name="Rectangle 3"/>
          <p:cNvSpPr>
            <a:spLocks noGrp="1" noChangeArrowheads="1"/>
          </p:cNvSpPr>
          <p:nvPr>
            <p:ph type="subTitle" idx="1"/>
          </p:nvPr>
        </p:nvSpPr>
        <p:spPr>
          <a:xfrm>
            <a:off x="228600" y="1219200"/>
            <a:ext cx="4419600" cy="5181600"/>
          </a:xfrm>
        </p:spPr>
        <p:txBody>
          <a:bodyPr/>
          <a:lstStyle/>
          <a:p>
            <a:pPr marL="533400" indent="-533400">
              <a:lnSpc>
                <a:spcPct val="90000"/>
              </a:lnSpc>
            </a:pPr>
            <a:r>
              <a:rPr lang="en-US" sz="1800" b="1"/>
              <a:t>The process of moving from a general rule to a specific example.</a:t>
            </a:r>
          </a:p>
          <a:p>
            <a:pPr marL="533400" indent="-533400">
              <a:lnSpc>
                <a:spcPct val="90000"/>
              </a:lnSpc>
            </a:pPr>
            <a:r>
              <a:rPr lang="en-US" sz="2800">
                <a:latin typeface="Times New Roman" pitchFamily="18" charset="0"/>
              </a:rPr>
              <a:t>Because </a:t>
            </a:r>
            <a:r>
              <a:rPr lang="en-US" sz="2800" i="1">
                <a:latin typeface="Times New Roman" pitchFamily="18" charset="0"/>
              </a:rPr>
              <a:t>deduction</a:t>
            </a:r>
            <a:r>
              <a:rPr lang="en-US" sz="2800">
                <a:latin typeface="Times New Roman" pitchFamily="18" charset="0"/>
              </a:rPr>
              <a:t> rhymes with </a:t>
            </a:r>
            <a:r>
              <a:rPr lang="en-US" sz="2800" i="1">
                <a:latin typeface="Times New Roman" pitchFamily="18" charset="0"/>
              </a:rPr>
              <a:t>reduction</a:t>
            </a:r>
            <a:r>
              <a:rPr lang="en-US" sz="2800">
                <a:latin typeface="Times New Roman" pitchFamily="18" charset="0"/>
              </a:rPr>
              <a:t>, you can easily remember that in deduction, you start with a set of possibilities and reduce it until a smaller subset remains. </a:t>
            </a:r>
            <a:r>
              <a:rPr lang="en-US" sz="2800" b="1">
                <a:latin typeface="Times New Roman" pitchFamily="18" charset="0"/>
              </a:rPr>
              <a:t>&gt;</a:t>
            </a:r>
          </a:p>
          <a:p>
            <a:pPr marL="533400" indent="-533400">
              <a:lnSpc>
                <a:spcPct val="90000"/>
              </a:lnSpc>
            </a:pPr>
            <a:endParaRPr lang="en-US" sz="2800" b="1"/>
          </a:p>
          <a:p>
            <a:pPr marL="533400" indent="-533400" algn="l">
              <a:lnSpc>
                <a:spcPct val="90000"/>
              </a:lnSpc>
            </a:pPr>
            <a:r>
              <a:rPr lang="en-US" sz="2000">
                <a:latin typeface="Times New Roman" pitchFamily="18" charset="0"/>
              </a:rPr>
              <a:t>All men are mortal. </a:t>
            </a:r>
            <a:br>
              <a:rPr lang="en-US" sz="2000">
                <a:latin typeface="Times New Roman" pitchFamily="18" charset="0"/>
              </a:rPr>
            </a:br>
            <a:r>
              <a:rPr lang="en-US" sz="2000">
                <a:latin typeface="Times New Roman" pitchFamily="18" charset="0"/>
              </a:rPr>
              <a:t>Socrates is a man. </a:t>
            </a:r>
            <a:br>
              <a:rPr lang="en-US" sz="2000">
                <a:latin typeface="Times New Roman" pitchFamily="18" charset="0"/>
              </a:rPr>
            </a:br>
            <a:r>
              <a:rPr lang="en-US" sz="2000">
                <a:latin typeface="Times New Roman" pitchFamily="18" charset="0"/>
              </a:rPr>
              <a:t>	Therefore, Socrates is mortal.</a:t>
            </a:r>
            <a:r>
              <a:rPr lang="en-US" sz="2400">
                <a:latin typeface="Times New Roman" pitchFamily="18" charset="0"/>
              </a:rPr>
              <a:t> </a:t>
            </a:r>
          </a:p>
        </p:txBody>
      </p:sp>
      <p:sp>
        <p:nvSpPr>
          <p:cNvPr id="8196" name="Text Box 4"/>
          <p:cNvSpPr txBox="1">
            <a:spLocks noChangeArrowheads="1"/>
          </p:cNvSpPr>
          <p:nvPr/>
        </p:nvSpPr>
        <p:spPr bwMode="auto">
          <a:xfrm>
            <a:off x="4876800" y="1371600"/>
            <a:ext cx="3733800" cy="5173663"/>
          </a:xfrm>
          <a:prstGeom prst="rect">
            <a:avLst/>
          </a:prstGeom>
          <a:noFill/>
          <a:ln w="9525">
            <a:noFill/>
            <a:miter lim="800000"/>
            <a:headEnd/>
            <a:tailEnd/>
          </a:ln>
          <a:effectLst/>
        </p:spPr>
        <p:txBody>
          <a:bodyPr>
            <a:spAutoFit/>
          </a:bodyPr>
          <a:lstStyle/>
          <a:p>
            <a:r>
              <a:rPr lang="en-US">
                <a:solidFill>
                  <a:srgbClr val="000000"/>
                </a:solidFill>
              </a:rPr>
              <a:t>For example, a murder mystery is an exercise in deduction. Typically, the detective begins with a set of possible suspects — for example, the butler, the maid, the business partner, and the widow. </a:t>
            </a:r>
          </a:p>
          <a:p>
            <a:endParaRPr lang="en-US">
              <a:solidFill>
                <a:srgbClr val="000000"/>
              </a:solidFill>
            </a:endParaRPr>
          </a:p>
          <a:p>
            <a:r>
              <a:rPr lang="en-US">
                <a:solidFill>
                  <a:srgbClr val="000000"/>
                </a:solidFill>
              </a:rPr>
              <a:t>By the end of the story, he or she has reduced this set to only one person — for example, "The victim died in the bathtub but was moved to the bed. But, neither woman could have lifted the body, nor could the butler with his war wound. Therefore, the business partner must have committed the crime."</a:t>
            </a:r>
            <a:endParaRPr lang="en-US"/>
          </a:p>
          <a:p>
            <a:pPr>
              <a:spcBef>
                <a:spcPct val="50000"/>
              </a:spcBef>
            </a:pP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09600" y="381000"/>
            <a:ext cx="7772400" cy="990600"/>
          </a:xfrm>
        </p:spPr>
        <p:txBody>
          <a:bodyPr/>
          <a:lstStyle/>
          <a:p>
            <a:r>
              <a:rPr lang="en-US" sz="5400">
                <a:latin typeface="Eras Demi ITC" pitchFamily="34" charset="0"/>
              </a:rPr>
              <a:t>Description</a:t>
            </a:r>
            <a:endParaRPr lang="en-US" sz="4000"/>
          </a:p>
        </p:txBody>
      </p:sp>
      <p:sp>
        <p:nvSpPr>
          <p:cNvPr id="9219" name="Rectangle 3"/>
          <p:cNvSpPr>
            <a:spLocks noGrp="1" noChangeArrowheads="1"/>
          </p:cNvSpPr>
          <p:nvPr>
            <p:ph type="subTitle" idx="1"/>
          </p:nvPr>
        </p:nvSpPr>
        <p:spPr>
          <a:xfrm>
            <a:off x="381000" y="1524000"/>
            <a:ext cx="8229600" cy="4876800"/>
          </a:xfrm>
        </p:spPr>
        <p:txBody>
          <a:bodyPr/>
          <a:lstStyle/>
          <a:p>
            <a:pPr>
              <a:lnSpc>
                <a:spcPct val="80000"/>
              </a:lnSpc>
            </a:pPr>
            <a:r>
              <a:rPr lang="en-US" sz="2800"/>
              <a:t>The picturing in words of something or someone through detailed observation of color, motion, sound, taste, smell, and touch; </a:t>
            </a:r>
            <a:r>
              <a:rPr lang="en-US" sz="2800" b="1"/>
              <a:t>one of the four modes of discourse</a:t>
            </a:r>
            <a:r>
              <a:rPr lang="en-US" sz="2800"/>
              <a:t>.</a:t>
            </a:r>
          </a:p>
          <a:p>
            <a:pPr>
              <a:lnSpc>
                <a:spcPct val="80000"/>
              </a:lnSpc>
            </a:pPr>
            <a:endParaRPr lang="en-US" sz="2800"/>
          </a:p>
          <a:p>
            <a:pPr algn="l">
              <a:lnSpc>
                <a:spcPct val="80000"/>
              </a:lnSpc>
            </a:pPr>
            <a:r>
              <a:rPr lang="en-US" sz="2800">
                <a:latin typeface="Times New Roman" pitchFamily="18" charset="0"/>
              </a:rPr>
              <a:t>In the water-cut gullies the earth dusted down in dry little streams. Gophers and ant lions started small avalanches. And as the sharp sun struck day after day, the leaves of the young corn became less stiff and erect; they bent in a curve at first, and then, as the central ribs of strength grew weak, each leaf tilted downward.</a:t>
            </a:r>
          </a:p>
          <a:p>
            <a:pPr algn="l">
              <a:lnSpc>
                <a:spcPct val="80000"/>
              </a:lnSpc>
            </a:pPr>
            <a:r>
              <a:rPr lang="en-US" sz="2800">
                <a:latin typeface="Times New Roman" pitchFamily="18" charset="0"/>
              </a:rPr>
              <a:t>(Steinbeck)</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09600" y="381000"/>
            <a:ext cx="7772400" cy="990600"/>
          </a:xfrm>
        </p:spPr>
        <p:txBody>
          <a:bodyPr/>
          <a:lstStyle/>
          <a:p>
            <a:r>
              <a:rPr lang="en-US" sz="5400">
                <a:latin typeface="Eras Demi ITC" pitchFamily="34" charset="0"/>
              </a:rPr>
              <a:t>Diction</a:t>
            </a:r>
            <a:endParaRPr lang="en-US" sz="4000"/>
          </a:p>
        </p:txBody>
      </p:sp>
      <p:sp>
        <p:nvSpPr>
          <p:cNvPr id="10243" name="Rectangle 3"/>
          <p:cNvSpPr>
            <a:spLocks noGrp="1" noChangeArrowheads="1"/>
          </p:cNvSpPr>
          <p:nvPr>
            <p:ph type="subTitle" idx="1"/>
          </p:nvPr>
        </p:nvSpPr>
        <p:spPr>
          <a:xfrm>
            <a:off x="381000" y="1524000"/>
            <a:ext cx="8229600" cy="4876800"/>
          </a:xfrm>
        </p:spPr>
        <p:txBody>
          <a:bodyPr/>
          <a:lstStyle/>
          <a:p>
            <a:pPr>
              <a:lnSpc>
                <a:spcPct val="90000"/>
              </a:lnSpc>
            </a:pPr>
            <a:r>
              <a:rPr lang="en-US" sz="2800"/>
              <a:t>The word choice, an element of style; diction creates tone, attitude, and style, as well as meaning. </a:t>
            </a:r>
          </a:p>
          <a:p>
            <a:pPr>
              <a:lnSpc>
                <a:spcPct val="90000"/>
              </a:lnSpc>
            </a:pPr>
            <a:r>
              <a:rPr lang="en-US" sz="2800"/>
              <a:t>Different types and arrangements of words have significant effects on meaning. An essay written in academic diction would be much less colorful, but perhaps more precise than street slang.</a:t>
            </a:r>
          </a:p>
          <a:p>
            <a:pPr>
              <a:lnSpc>
                <a:spcPct val="90000"/>
              </a:lnSpc>
            </a:pPr>
            <a:endParaRPr lang="en-US" sz="2800"/>
          </a:p>
          <a:p>
            <a:pPr algn="l">
              <a:lnSpc>
                <a:spcPct val="90000"/>
              </a:lnSpc>
            </a:pPr>
            <a:r>
              <a:rPr lang="en-US" sz="2800">
                <a:latin typeface="Times New Roman" pitchFamily="18" charset="0"/>
              </a:rPr>
              <a:t>A writer could call a rock formation by many words--a stone, a boulder, an outcropping, a pile of rocks, a cairn, a mound, or even an "anomalous geological feature."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Blue Highway D Type" pitchFamily="2" charset="0"/>
              </a:rPr>
              <a:t>Narrative of the Life </a:t>
            </a:r>
            <a:br>
              <a:rPr lang="en-US" i="1" dirty="0" smtClean="0">
                <a:latin typeface="Blue Highway D Type" pitchFamily="2" charset="0"/>
              </a:rPr>
            </a:br>
            <a:r>
              <a:rPr lang="en-US" i="1" dirty="0" smtClean="0">
                <a:latin typeface="Blue Highway D Type" pitchFamily="2" charset="0"/>
              </a:rPr>
              <a:t>of Frederick Douglass</a:t>
            </a:r>
            <a:endParaRPr lang="en-US" i="1" dirty="0">
              <a:latin typeface="Blue Highway D Type" pitchFamily="2" charset="0"/>
            </a:endParaRPr>
          </a:p>
        </p:txBody>
      </p:sp>
      <p:pic>
        <p:nvPicPr>
          <p:cNvPr id="1028" name="Picture 4" descr="http://ravilez.files.wordpress.com/2011/01/frederick-douglass.jpg"/>
          <p:cNvPicPr>
            <a:picLocks noChangeAspect="1" noChangeArrowheads="1"/>
          </p:cNvPicPr>
          <p:nvPr/>
        </p:nvPicPr>
        <p:blipFill>
          <a:blip r:embed="rId2" cstate="print"/>
          <a:srcRect/>
          <a:stretch>
            <a:fillRect/>
          </a:stretch>
        </p:blipFill>
        <p:spPr bwMode="auto">
          <a:xfrm>
            <a:off x="1676400" y="2057400"/>
            <a:ext cx="6096000" cy="4236848"/>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609600" y="381000"/>
            <a:ext cx="7772400" cy="990600"/>
          </a:xfrm>
        </p:spPr>
        <p:txBody>
          <a:bodyPr/>
          <a:lstStyle/>
          <a:p>
            <a:r>
              <a:rPr lang="en-US" sz="5400">
                <a:latin typeface="Eras Demi ITC" pitchFamily="34" charset="0"/>
              </a:rPr>
              <a:t>Didactic</a:t>
            </a:r>
            <a:endParaRPr lang="en-US" sz="4000"/>
          </a:p>
        </p:txBody>
      </p:sp>
      <p:sp>
        <p:nvSpPr>
          <p:cNvPr id="11267" name="Rectangle 3"/>
          <p:cNvSpPr>
            <a:spLocks noGrp="1" noChangeArrowheads="1"/>
          </p:cNvSpPr>
          <p:nvPr>
            <p:ph type="subTitle" idx="1"/>
          </p:nvPr>
        </p:nvSpPr>
        <p:spPr>
          <a:xfrm>
            <a:off x="381000" y="1524000"/>
            <a:ext cx="8229600" cy="4876800"/>
          </a:xfrm>
        </p:spPr>
        <p:txBody>
          <a:bodyPr/>
          <a:lstStyle/>
          <a:p>
            <a:pPr>
              <a:lnSpc>
                <a:spcPct val="90000"/>
              </a:lnSpc>
            </a:pPr>
            <a:r>
              <a:rPr lang="en-US" sz="2800"/>
              <a:t>Writing with instructional or teaching as its purpose. A didactic work is usually formal and focuses on moral or ethical concerns. </a:t>
            </a:r>
          </a:p>
          <a:p>
            <a:pPr>
              <a:lnSpc>
                <a:spcPct val="90000"/>
              </a:lnSpc>
            </a:pPr>
            <a:r>
              <a:rPr lang="en-US" sz="2800"/>
              <a:t>Didactic writing may also be fiction or nonfiction that teaches a specific lesson or moral or provides a model of correct behavior or thinking.</a:t>
            </a:r>
          </a:p>
          <a:p>
            <a:pPr>
              <a:lnSpc>
                <a:spcPct val="90000"/>
              </a:lnSpc>
            </a:pPr>
            <a:endParaRPr lang="en-US" sz="2800"/>
          </a:p>
          <a:p>
            <a:pPr algn="l">
              <a:lnSpc>
                <a:spcPct val="90000"/>
              </a:lnSpc>
            </a:pPr>
            <a:r>
              <a:rPr lang="en-US" sz="2800">
                <a:latin typeface="Times New Roman" pitchFamily="18" charset="0"/>
              </a:rPr>
              <a:t>John Milton’s </a:t>
            </a:r>
            <a:r>
              <a:rPr lang="en-US" sz="2800" i="1">
                <a:latin typeface="Times New Roman" pitchFamily="18" charset="0"/>
              </a:rPr>
              <a:t>Paradise Lost	</a:t>
            </a:r>
            <a:r>
              <a:rPr lang="en-US" sz="2800">
                <a:latin typeface="Times New Roman" pitchFamily="18" charset="0"/>
              </a:rPr>
              <a:t>Aesop’s Fables</a:t>
            </a:r>
            <a:endParaRPr lang="en-US" sz="2800" i="1">
              <a:latin typeface="Times New Roman" pitchFamily="18" charset="0"/>
            </a:endParaRPr>
          </a:p>
          <a:p>
            <a:pPr algn="l">
              <a:lnSpc>
                <a:spcPct val="90000"/>
              </a:lnSpc>
            </a:pPr>
            <a:r>
              <a:rPr lang="en-US" sz="2800">
                <a:latin typeface="Times New Roman" pitchFamily="18" charset="0"/>
              </a:rPr>
              <a:t>Both the Bible and Koran include didactic readings.</a:t>
            </a:r>
          </a:p>
          <a:p>
            <a:pPr algn="l">
              <a:lnSpc>
                <a:spcPct val="90000"/>
              </a:lnSpc>
            </a:pPr>
            <a:r>
              <a:rPr lang="en-US" sz="2800">
                <a:latin typeface="Times New Roman" pitchFamily="18" charset="0"/>
              </a:rPr>
              <a:t>Randy Pausch’s “The Last Lecture”</a:t>
            </a:r>
          </a:p>
          <a:p>
            <a:pPr algn="l">
              <a:lnSpc>
                <a:spcPct val="90000"/>
              </a:lnSpc>
            </a:pPr>
            <a:r>
              <a:rPr lang="en-US" sz="2800">
                <a:latin typeface="Times New Roman" pitchFamily="18" charset="0"/>
              </a:rPr>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609600" y="381000"/>
            <a:ext cx="7772400" cy="990600"/>
          </a:xfrm>
        </p:spPr>
        <p:txBody>
          <a:bodyPr/>
          <a:lstStyle/>
          <a:p>
            <a:r>
              <a:rPr lang="en-US" sz="5400">
                <a:latin typeface="Eras Demi ITC" pitchFamily="34" charset="0"/>
              </a:rPr>
              <a:t>Discourse</a:t>
            </a:r>
            <a:endParaRPr lang="en-US" sz="4000"/>
          </a:p>
        </p:txBody>
      </p:sp>
      <p:sp>
        <p:nvSpPr>
          <p:cNvPr id="12291" name="Rectangle 3"/>
          <p:cNvSpPr>
            <a:spLocks noGrp="1" noChangeArrowheads="1"/>
          </p:cNvSpPr>
          <p:nvPr>
            <p:ph type="subTitle" idx="1"/>
          </p:nvPr>
        </p:nvSpPr>
        <p:spPr>
          <a:xfrm>
            <a:off x="381000" y="1524000"/>
            <a:ext cx="8229600" cy="4876800"/>
          </a:xfrm>
        </p:spPr>
        <p:txBody>
          <a:bodyPr/>
          <a:lstStyle/>
          <a:p>
            <a:r>
              <a:rPr lang="en-US"/>
              <a:t>Spoken or written language, including literary works; the four traditionally classified modes of discourse are description, exposition, narration, and persuasion.</a:t>
            </a:r>
          </a:p>
          <a:p>
            <a:pPr algn="l"/>
            <a:r>
              <a:rPr lang="en-US">
                <a:latin typeface="Times New Roman" pitchFamily="18" charset="0"/>
              </a:rPr>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09600" y="381000"/>
            <a:ext cx="7772400" cy="990600"/>
          </a:xfrm>
        </p:spPr>
        <p:txBody>
          <a:bodyPr/>
          <a:lstStyle/>
          <a:p>
            <a:r>
              <a:rPr lang="en-US" sz="5400">
                <a:latin typeface="Eras Demi ITC" pitchFamily="34" charset="0"/>
              </a:rPr>
              <a:t>Emotional Appeal</a:t>
            </a:r>
            <a:endParaRPr lang="en-US" sz="4000"/>
          </a:p>
        </p:txBody>
      </p:sp>
      <p:sp>
        <p:nvSpPr>
          <p:cNvPr id="13315" name="Rectangle 3"/>
          <p:cNvSpPr>
            <a:spLocks noGrp="1" noChangeArrowheads="1"/>
          </p:cNvSpPr>
          <p:nvPr>
            <p:ph type="subTitle" idx="1"/>
          </p:nvPr>
        </p:nvSpPr>
        <p:spPr>
          <a:xfrm>
            <a:off x="381000" y="1524000"/>
            <a:ext cx="8229600" cy="4876800"/>
          </a:xfrm>
        </p:spPr>
        <p:txBody>
          <a:bodyPr/>
          <a:lstStyle/>
          <a:p>
            <a:r>
              <a:rPr lang="en-US" b="1"/>
              <a:t>Pathos</a:t>
            </a:r>
          </a:p>
          <a:p>
            <a:r>
              <a:rPr lang="en-US"/>
              <a:t>When a writer appeals to readers’ emotions (often through pathos) to excite and involve the reader in the argument.</a:t>
            </a:r>
          </a:p>
          <a:p>
            <a:pPr algn="l"/>
            <a:r>
              <a:rPr lang="en-US">
                <a:latin typeface="Times New Roman" pitchFamily="18" charset="0"/>
              </a:rPr>
              <a:t> </a:t>
            </a:r>
          </a:p>
          <a:p>
            <a:pPr algn="l"/>
            <a:r>
              <a:rPr lang="en-US">
                <a:latin typeface="Times New Roman" pitchFamily="18" charset="0"/>
              </a:rPr>
              <a:t>American Society for the Prevention of Cruelty to Animals advertisements. </a:t>
            </a:r>
            <a:r>
              <a:rPr lang="en-US">
                <a:latin typeface="Times New Roman" pitchFamily="18" charset="0"/>
                <a:hlinkClick r:id="rId2"/>
              </a:rPr>
              <a:t>Click Here</a:t>
            </a:r>
            <a:endParaRPr lang="en-US">
              <a:latin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09600" y="381000"/>
            <a:ext cx="7772400" cy="990600"/>
          </a:xfrm>
        </p:spPr>
        <p:txBody>
          <a:bodyPr/>
          <a:lstStyle/>
          <a:p>
            <a:r>
              <a:rPr lang="en-US" sz="5400">
                <a:latin typeface="Eras Demi ITC" pitchFamily="34" charset="0"/>
              </a:rPr>
              <a:t>Ethical Appeal</a:t>
            </a:r>
            <a:endParaRPr lang="en-US" sz="4000"/>
          </a:p>
        </p:txBody>
      </p:sp>
      <p:sp>
        <p:nvSpPr>
          <p:cNvPr id="14339" name="Rectangle 3"/>
          <p:cNvSpPr>
            <a:spLocks noGrp="1" noChangeArrowheads="1"/>
          </p:cNvSpPr>
          <p:nvPr>
            <p:ph type="subTitle" idx="1"/>
          </p:nvPr>
        </p:nvSpPr>
        <p:spPr>
          <a:xfrm>
            <a:off x="381000" y="1524000"/>
            <a:ext cx="6553200" cy="4876800"/>
          </a:xfrm>
        </p:spPr>
        <p:txBody>
          <a:bodyPr/>
          <a:lstStyle/>
          <a:p>
            <a:pPr>
              <a:lnSpc>
                <a:spcPct val="80000"/>
              </a:lnSpc>
            </a:pPr>
            <a:r>
              <a:rPr lang="en-US" sz="2400" b="1"/>
              <a:t>Ethos</a:t>
            </a:r>
            <a:r>
              <a:rPr lang="en-US" sz="2400"/>
              <a:t>: When a writer tries to persuade the audience to respect and believe him or her based on a presentation or image of self through the text. Reputation is sometimes a factor in ethical appeal, but in all cases the aim is to gain the audience’s confidence.</a:t>
            </a:r>
            <a:endParaRPr lang="en-US" sz="2400" b="1"/>
          </a:p>
          <a:p>
            <a:pPr algn="l">
              <a:lnSpc>
                <a:spcPct val="80000"/>
              </a:lnSpc>
            </a:pPr>
            <a:r>
              <a:rPr lang="en-US" sz="2400">
                <a:latin typeface="Times New Roman" pitchFamily="18" charset="0"/>
              </a:rPr>
              <a:t> </a:t>
            </a:r>
            <a:endParaRPr lang="en-US" sz="2400"/>
          </a:p>
          <a:p>
            <a:pPr algn="l">
              <a:lnSpc>
                <a:spcPct val="80000"/>
              </a:lnSpc>
            </a:pPr>
            <a:endParaRPr lang="en-US" sz="2400"/>
          </a:p>
          <a:p>
            <a:pPr algn="l">
              <a:lnSpc>
                <a:spcPct val="80000"/>
              </a:lnSpc>
            </a:pPr>
            <a:r>
              <a:rPr lang="en-US" sz="2400">
                <a:latin typeface="Times New Roman" pitchFamily="18" charset="0"/>
              </a:rPr>
              <a:t>Our spokesperson, Mr. Coyote says </a:t>
            </a:r>
            <a:r>
              <a:rPr lang="en-US" sz="2400" i="1">
                <a:latin typeface="Times New Roman" pitchFamily="18" charset="0"/>
              </a:rPr>
              <a:t>"I've used Acme products for years. Their slingshots, rocket launchers, crowbars, pogo sticks, and power pills are the best around. And don't forget their high-powered dynamite! I buy everything from Acme. They are the company that I trust the most."</a:t>
            </a:r>
            <a:r>
              <a:rPr lang="en-US" sz="2400">
                <a:latin typeface="Times New Roman" pitchFamily="18" charset="0"/>
              </a:rPr>
              <a:t> </a:t>
            </a:r>
            <a:br>
              <a:rPr lang="en-US" sz="2400">
                <a:latin typeface="Times New Roman" pitchFamily="18" charset="0"/>
              </a:rPr>
            </a:br>
            <a:endParaRPr lang="en-US" sz="2400">
              <a:latin typeface="Times New Roman" pitchFamily="18" charset="0"/>
            </a:endParaRPr>
          </a:p>
        </p:txBody>
      </p:sp>
      <p:pic>
        <p:nvPicPr>
          <p:cNvPr id="14341" name="Picture 5" descr="Wiley Coyote"/>
          <p:cNvPicPr>
            <a:picLocks noChangeAspect="1" noChangeArrowheads="1"/>
          </p:cNvPicPr>
          <p:nvPr/>
        </p:nvPicPr>
        <p:blipFill>
          <a:blip r:embed="rId2" cstate="print"/>
          <a:srcRect/>
          <a:stretch>
            <a:fillRect/>
          </a:stretch>
        </p:blipFill>
        <p:spPr bwMode="auto">
          <a:xfrm>
            <a:off x="6934200" y="3886200"/>
            <a:ext cx="1873250" cy="2362200"/>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09600" y="381000"/>
            <a:ext cx="7772400" cy="990600"/>
          </a:xfrm>
        </p:spPr>
        <p:txBody>
          <a:bodyPr/>
          <a:lstStyle/>
          <a:p>
            <a:r>
              <a:rPr lang="en-US" sz="5400">
                <a:latin typeface="Eras Demi ITC" pitchFamily="34" charset="0"/>
              </a:rPr>
              <a:t>Euphemism</a:t>
            </a:r>
            <a:endParaRPr lang="en-US" sz="4000"/>
          </a:p>
        </p:txBody>
      </p:sp>
      <p:sp>
        <p:nvSpPr>
          <p:cNvPr id="15363" name="Rectangle 3"/>
          <p:cNvSpPr>
            <a:spLocks noGrp="1" noChangeArrowheads="1"/>
          </p:cNvSpPr>
          <p:nvPr>
            <p:ph type="subTitle" idx="1"/>
          </p:nvPr>
        </p:nvSpPr>
        <p:spPr>
          <a:xfrm>
            <a:off x="381000" y="1524000"/>
            <a:ext cx="8229600" cy="4876800"/>
          </a:xfrm>
        </p:spPr>
        <p:txBody>
          <a:bodyPr/>
          <a:lstStyle/>
          <a:p>
            <a:pPr>
              <a:lnSpc>
                <a:spcPct val="80000"/>
              </a:lnSpc>
            </a:pPr>
            <a:r>
              <a:rPr lang="en-US" sz="3600"/>
              <a:t>A more acceptable and usually more pleasant way of saying something that might be inappropriate or uncomfortable.</a:t>
            </a:r>
          </a:p>
          <a:p>
            <a:pPr algn="l">
              <a:lnSpc>
                <a:spcPct val="80000"/>
              </a:lnSpc>
            </a:pPr>
            <a:r>
              <a:rPr lang="en-US" sz="2400">
                <a:latin typeface="Times New Roman" pitchFamily="18" charset="0"/>
              </a:rPr>
              <a:t> </a:t>
            </a:r>
            <a:endParaRPr lang="en-US" sz="2400"/>
          </a:p>
          <a:p>
            <a:pPr algn="l">
              <a:lnSpc>
                <a:spcPct val="80000"/>
              </a:lnSpc>
            </a:pPr>
            <a:r>
              <a:rPr lang="en-US" i="1">
                <a:latin typeface="Times New Roman" pitchFamily="18" charset="0"/>
              </a:rPr>
              <a:t>Collateral damage</a:t>
            </a:r>
            <a:r>
              <a:rPr lang="en-US">
                <a:latin typeface="Times New Roman" pitchFamily="18" charset="0"/>
              </a:rPr>
              <a:t> – </a:t>
            </a:r>
            <a:r>
              <a:rPr lang="en-US" sz="2400">
                <a:latin typeface="Times New Roman" pitchFamily="18" charset="0"/>
              </a:rPr>
              <a:t>civilian deaths in a military operation</a:t>
            </a:r>
          </a:p>
          <a:p>
            <a:pPr algn="l">
              <a:lnSpc>
                <a:spcPct val="80000"/>
              </a:lnSpc>
            </a:pPr>
            <a:r>
              <a:rPr lang="en-US" i="1">
                <a:latin typeface="Times New Roman" pitchFamily="18" charset="0"/>
              </a:rPr>
              <a:t>Bun in the oven</a:t>
            </a:r>
          </a:p>
          <a:p>
            <a:pPr algn="l">
              <a:lnSpc>
                <a:spcPct val="80000"/>
              </a:lnSpc>
            </a:pPr>
            <a:r>
              <a:rPr lang="en-US" i="1">
                <a:latin typeface="Times New Roman" pitchFamily="18" charset="0"/>
              </a:rPr>
              <a:t>It fell off the back of a truck</a:t>
            </a:r>
          </a:p>
          <a:p>
            <a:pPr algn="l">
              <a:lnSpc>
                <a:spcPct val="80000"/>
              </a:lnSpc>
            </a:pPr>
            <a:r>
              <a:rPr lang="en-US" i="1">
                <a:latin typeface="Times New Roman" pitchFamily="18" charset="0"/>
              </a:rPr>
              <a:t>Six feet under</a:t>
            </a:r>
          </a:p>
          <a:p>
            <a:pPr algn="l">
              <a:lnSpc>
                <a:spcPct val="80000"/>
              </a:lnSpc>
            </a:pPr>
            <a:endParaRPr lang="en-US">
              <a:latin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09600" y="381000"/>
            <a:ext cx="7772400" cy="990600"/>
          </a:xfrm>
        </p:spPr>
        <p:txBody>
          <a:bodyPr/>
          <a:lstStyle/>
          <a:p>
            <a:r>
              <a:rPr lang="en-US" sz="5400">
                <a:latin typeface="Eras Demi ITC" pitchFamily="34" charset="0"/>
              </a:rPr>
              <a:t>Exposition</a:t>
            </a:r>
            <a:endParaRPr lang="en-US" sz="4000"/>
          </a:p>
        </p:txBody>
      </p:sp>
      <p:sp>
        <p:nvSpPr>
          <p:cNvPr id="16387" name="Rectangle 3"/>
          <p:cNvSpPr>
            <a:spLocks noGrp="1" noChangeArrowheads="1"/>
          </p:cNvSpPr>
          <p:nvPr>
            <p:ph type="subTitle" idx="1"/>
          </p:nvPr>
        </p:nvSpPr>
        <p:spPr>
          <a:xfrm>
            <a:off x="381000" y="1524000"/>
            <a:ext cx="8229600" cy="4876800"/>
          </a:xfrm>
        </p:spPr>
        <p:txBody>
          <a:bodyPr/>
          <a:lstStyle/>
          <a:p>
            <a:pPr>
              <a:lnSpc>
                <a:spcPct val="80000"/>
              </a:lnSpc>
            </a:pPr>
            <a:r>
              <a:rPr lang="en-US"/>
              <a:t>The immediate revelation to the audience of the setting and other background information necessary for understanding the plot.</a:t>
            </a:r>
            <a:r>
              <a:rPr lang="en-US" sz="3600"/>
              <a:t> </a:t>
            </a:r>
            <a:r>
              <a:rPr lang="en-US" b="1"/>
              <a:t>One of the four modes of discourse</a:t>
            </a:r>
            <a:r>
              <a:rPr lang="en-US"/>
              <a:t>.</a:t>
            </a:r>
          </a:p>
          <a:p>
            <a:pPr algn="l">
              <a:lnSpc>
                <a:spcPct val="80000"/>
              </a:lnSpc>
            </a:pPr>
            <a:r>
              <a:rPr lang="en-US" sz="2400">
                <a:latin typeface="Times New Roman" pitchFamily="18" charset="0"/>
              </a:rPr>
              <a:t> </a:t>
            </a:r>
          </a:p>
          <a:p>
            <a:pPr algn="l">
              <a:lnSpc>
                <a:spcPct val="80000"/>
              </a:lnSpc>
            </a:pPr>
            <a:endParaRPr lang="en-US" sz="2400"/>
          </a:p>
          <a:p>
            <a:pPr algn="l">
              <a:lnSpc>
                <a:spcPct val="80000"/>
              </a:lnSpc>
            </a:pPr>
            <a:r>
              <a:rPr lang="en-US" sz="2800">
                <a:latin typeface="Times New Roman" pitchFamily="18" charset="0"/>
              </a:rPr>
              <a:t>Once upon a time there were three little bears, a mama bear, a papa bear, and a baby bear. They lived deep in the forest, far away from any people. One morning, mama bear decided to treat her family to a hot serving of porridge.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609600" y="381000"/>
            <a:ext cx="7772400" cy="990600"/>
          </a:xfrm>
        </p:spPr>
        <p:txBody>
          <a:bodyPr/>
          <a:lstStyle/>
          <a:p>
            <a:r>
              <a:rPr lang="en-US" sz="5400">
                <a:latin typeface="Eras Demi ITC" pitchFamily="34" charset="0"/>
              </a:rPr>
              <a:t>Genre</a:t>
            </a:r>
            <a:endParaRPr lang="en-US" sz="4000"/>
          </a:p>
        </p:txBody>
      </p:sp>
      <p:sp>
        <p:nvSpPr>
          <p:cNvPr id="17411" name="Rectangle 3"/>
          <p:cNvSpPr>
            <a:spLocks noGrp="1" noChangeArrowheads="1"/>
          </p:cNvSpPr>
          <p:nvPr>
            <p:ph type="subTitle" idx="1"/>
          </p:nvPr>
        </p:nvSpPr>
        <p:spPr>
          <a:xfrm>
            <a:off x="381000" y="1524000"/>
            <a:ext cx="8229600" cy="4876800"/>
          </a:xfrm>
        </p:spPr>
        <p:txBody>
          <a:bodyPr/>
          <a:lstStyle/>
          <a:p>
            <a:pPr>
              <a:lnSpc>
                <a:spcPct val="80000"/>
              </a:lnSpc>
            </a:pPr>
            <a:r>
              <a:rPr lang="en-US" sz="4400"/>
              <a:t>A type of literary work, such as a novel or poem – there are also subgenres, such as science fiction or sonnet.</a:t>
            </a:r>
          </a:p>
          <a:p>
            <a:pPr algn="l">
              <a:lnSpc>
                <a:spcPct val="80000"/>
              </a:lnSpc>
            </a:pPr>
            <a:r>
              <a:rPr lang="en-US" sz="2400">
                <a:latin typeface="Times New Roman" pitchFamily="18" charset="0"/>
              </a:rPr>
              <a:t> </a:t>
            </a:r>
          </a:p>
          <a:p>
            <a:pPr algn="l">
              <a:lnSpc>
                <a:spcPct val="80000"/>
              </a:lnSpc>
            </a:pPr>
            <a:endParaRPr lang="en-US" sz="24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09600" y="381000"/>
            <a:ext cx="7772400" cy="990600"/>
          </a:xfrm>
        </p:spPr>
        <p:txBody>
          <a:bodyPr/>
          <a:lstStyle/>
          <a:p>
            <a:r>
              <a:rPr lang="en-US" sz="5400">
                <a:latin typeface="Eras Demi ITC" pitchFamily="34" charset="0"/>
              </a:rPr>
              <a:t>Hyperbole</a:t>
            </a:r>
            <a:endParaRPr lang="en-US" sz="4000"/>
          </a:p>
        </p:txBody>
      </p:sp>
      <p:sp>
        <p:nvSpPr>
          <p:cNvPr id="18435" name="Rectangle 3"/>
          <p:cNvSpPr>
            <a:spLocks noGrp="1" noChangeArrowheads="1"/>
          </p:cNvSpPr>
          <p:nvPr>
            <p:ph type="subTitle" idx="1"/>
          </p:nvPr>
        </p:nvSpPr>
        <p:spPr>
          <a:xfrm>
            <a:off x="381000" y="1524000"/>
            <a:ext cx="8229600" cy="4876800"/>
          </a:xfrm>
        </p:spPr>
        <p:txBody>
          <a:bodyPr/>
          <a:lstStyle/>
          <a:p>
            <a:pPr>
              <a:lnSpc>
                <a:spcPct val="80000"/>
              </a:lnSpc>
            </a:pPr>
            <a:r>
              <a:rPr lang="en-US" sz="4400"/>
              <a:t>Deliberate exaggeration in order to create humor or emphasis.</a:t>
            </a:r>
          </a:p>
          <a:p>
            <a:pPr>
              <a:lnSpc>
                <a:spcPct val="80000"/>
              </a:lnSpc>
            </a:pPr>
            <a:endParaRPr lang="en-US" sz="4400"/>
          </a:p>
          <a:p>
            <a:pPr>
              <a:lnSpc>
                <a:spcPct val="80000"/>
              </a:lnSpc>
            </a:pPr>
            <a:r>
              <a:rPr lang="en-US" sz="3600">
                <a:latin typeface="Times New Roman" pitchFamily="18" charset="0"/>
              </a:rPr>
              <a:t>I'm so hungry I could eat a </a:t>
            </a:r>
            <a:r>
              <a:rPr lang="en-US" sz="3600" b="1">
                <a:latin typeface="Times New Roman" pitchFamily="18" charset="0"/>
              </a:rPr>
              <a:t>horse</a:t>
            </a:r>
            <a:r>
              <a:rPr lang="en-US" sz="3600">
                <a:latin typeface="Times New Roman" pitchFamily="18" charset="0"/>
              </a:rPr>
              <a:t>.</a:t>
            </a:r>
            <a:br>
              <a:rPr lang="en-US" sz="3600">
                <a:latin typeface="Times New Roman" pitchFamily="18" charset="0"/>
              </a:rPr>
            </a:br>
            <a:r>
              <a:rPr lang="en-US" sz="3600">
                <a:latin typeface="Times New Roman" pitchFamily="18" charset="0"/>
              </a:rPr>
              <a:t/>
            </a:r>
            <a:br>
              <a:rPr lang="en-US" sz="3600">
                <a:latin typeface="Times New Roman" pitchFamily="18" charset="0"/>
              </a:rPr>
            </a:br>
            <a:endParaRPr lang="en-US" sz="3600">
              <a:latin typeface="Times New Roman" pitchFamily="18" charset="0"/>
            </a:endParaRPr>
          </a:p>
          <a:p>
            <a:pPr>
              <a:lnSpc>
                <a:spcPct val="80000"/>
              </a:lnSpc>
            </a:pPr>
            <a:r>
              <a:rPr lang="en-US" sz="3600">
                <a:latin typeface="Times New Roman" pitchFamily="18" charset="0"/>
              </a:rPr>
              <a:t>I have told you a </a:t>
            </a:r>
            <a:r>
              <a:rPr lang="en-US" sz="3600" b="1">
                <a:latin typeface="Times New Roman" pitchFamily="18" charset="0"/>
              </a:rPr>
              <a:t>million</a:t>
            </a:r>
            <a:r>
              <a:rPr lang="en-US" sz="3600">
                <a:latin typeface="Times New Roman" pitchFamily="18" charset="0"/>
              </a:rPr>
              <a:t> times not to lie!</a:t>
            </a:r>
          </a:p>
          <a:p>
            <a:pPr>
              <a:lnSpc>
                <a:spcPct val="80000"/>
              </a:lnSpc>
            </a:pPr>
            <a:endParaRPr lang="en-US" sz="6000">
              <a:latin typeface="Times New Roman" pitchFamily="18" charset="0"/>
            </a:endParaRPr>
          </a:p>
          <a:p>
            <a:pPr algn="l">
              <a:lnSpc>
                <a:spcPct val="80000"/>
              </a:lnSpc>
            </a:pPr>
            <a:r>
              <a:rPr lang="en-US" sz="2400">
                <a:latin typeface="Times New Roman" pitchFamily="18" charset="0"/>
              </a:rPr>
              <a:t> </a:t>
            </a:r>
          </a:p>
          <a:p>
            <a:pPr algn="l">
              <a:lnSpc>
                <a:spcPct val="80000"/>
              </a:lnSpc>
            </a:pPr>
            <a:endParaRPr lang="en-US" sz="24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09600" y="381000"/>
            <a:ext cx="7772400" cy="990600"/>
          </a:xfrm>
        </p:spPr>
        <p:txBody>
          <a:bodyPr/>
          <a:lstStyle/>
          <a:p>
            <a:r>
              <a:rPr lang="en-US" sz="5400">
                <a:latin typeface="Eras Demi ITC" pitchFamily="34" charset="0"/>
              </a:rPr>
              <a:t>Imagery</a:t>
            </a:r>
            <a:endParaRPr lang="en-US" sz="4000"/>
          </a:p>
        </p:txBody>
      </p:sp>
      <p:sp>
        <p:nvSpPr>
          <p:cNvPr id="19459" name="Rectangle 3"/>
          <p:cNvSpPr>
            <a:spLocks noGrp="1" noChangeArrowheads="1"/>
          </p:cNvSpPr>
          <p:nvPr>
            <p:ph type="subTitle" idx="1"/>
          </p:nvPr>
        </p:nvSpPr>
        <p:spPr>
          <a:xfrm>
            <a:off x="381000" y="1524000"/>
            <a:ext cx="8229600" cy="4876800"/>
          </a:xfrm>
        </p:spPr>
        <p:txBody>
          <a:bodyPr/>
          <a:lstStyle/>
          <a:p>
            <a:pPr>
              <a:lnSpc>
                <a:spcPct val="80000"/>
              </a:lnSpc>
            </a:pPr>
            <a:r>
              <a:rPr lang="en-US" sz="4400"/>
              <a:t>Words or phrases that use a collection of images to appeal to one or more of the five senses in order to create a mental picture.</a:t>
            </a:r>
          </a:p>
          <a:p>
            <a:pPr algn="l">
              <a:lnSpc>
                <a:spcPct val="80000"/>
              </a:lnSpc>
            </a:pPr>
            <a:r>
              <a:rPr lang="en-US" sz="2400">
                <a:latin typeface="Times New Roman" pitchFamily="18" charset="0"/>
              </a:rPr>
              <a:t> </a:t>
            </a:r>
          </a:p>
          <a:p>
            <a:pPr algn="l">
              <a:lnSpc>
                <a:spcPct val="80000"/>
              </a:lnSpc>
            </a:pPr>
            <a:endParaRPr lang="en-US" sz="24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609600" y="381000"/>
            <a:ext cx="7772400" cy="990600"/>
          </a:xfrm>
        </p:spPr>
        <p:txBody>
          <a:bodyPr/>
          <a:lstStyle/>
          <a:p>
            <a:r>
              <a:rPr lang="en-US" sz="5400">
                <a:latin typeface="Eras Demi ITC" pitchFamily="34" charset="0"/>
              </a:rPr>
              <a:t>Induction</a:t>
            </a:r>
            <a:endParaRPr lang="en-US" sz="4000"/>
          </a:p>
        </p:txBody>
      </p:sp>
      <p:sp>
        <p:nvSpPr>
          <p:cNvPr id="20483" name="Rectangle 3"/>
          <p:cNvSpPr>
            <a:spLocks noGrp="1" noChangeArrowheads="1"/>
          </p:cNvSpPr>
          <p:nvPr>
            <p:ph type="subTitle" idx="1"/>
          </p:nvPr>
        </p:nvSpPr>
        <p:spPr>
          <a:xfrm>
            <a:off x="381000" y="1524000"/>
            <a:ext cx="8229600" cy="4876800"/>
          </a:xfrm>
        </p:spPr>
        <p:txBody>
          <a:bodyPr/>
          <a:lstStyle/>
          <a:p>
            <a:pPr>
              <a:lnSpc>
                <a:spcPct val="80000"/>
              </a:lnSpc>
            </a:pPr>
            <a:r>
              <a:rPr lang="en-US" sz="2800" b="1" i="1"/>
              <a:t>Induction</a:t>
            </a:r>
            <a:r>
              <a:rPr lang="en-US" sz="2800" b="1"/>
              <a:t> begins with the same two letters as the word </a:t>
            </a:r>
            <a:r>
              <a:rPr lang="en-US" sz="2800" b="1" i="1"/>
              <a:t>increase</a:t>
            </a:r>
            <a:r>
              <a:rPr lang="en-US" sz="2800" b="1"/>
              <a:t>, which can help you remember that in induction, you start with a limited number of observations and </a:t>
            </a:r>
            <a:r>
              <a:rPr lang="en-US" sz="2800" b="1" i="1"/>
              <a:t>increase</a:t>
            </a:r>
            <a:r>
              <a:rPr lang="en-US" sz="2800" b="1"/>
              <a:t> that number by generalizing.</a:t>
            </a:r>
            <a:r>
              <a:rPr lang="en-US" sz="2800"/>
              <a:t> </a:t>
            </a:r>
            <a:r>
              <a:rPr lang="en-US" sz="2800" b="1"/>
              <a:t>. &lt;</a:t>
            </a:r>
          </a:p>
          <a:p>
            <a:pPr>
              <a:lnSpc>
                <a:spcPct val="80000"/>
              </a:lnSpc>
            </a:pPr>
            <a:endParaRPr lang="en-US" sz="2800" b="1"/>
          </a:p>
          <a:p>
            <a:pPr>
              <a:lnSpc>
                <a:spcPct val="80000"/>
              </a:lnSpc>
            </a:pPr>
            <a:r>
              <a:rPr lang="en-US" sz="2800">
                <a:latin typeface="Times New Roman" pitchFamily="18" charset="0"/>
              </a:rPr>
              <a:t>For example, suppose you spend the weekend in a small town and the first five people you meet are friendly, so you inductively conclude the following: "Everybody here is so nice." </a:t>
            </a:r>
          </a:p>
          <a:p>
            <a:pPr>
              <a:lnSpc>
                <a:spcPct val="80000"/>
              </a:lnSpc>
            </a:pPr>
            <a:r>
              <a:rPr lang="en-US" sz="2800">
                <a:latin typeface="Times New Roman" pitchFamily="18" charset="0"/>
              </a:rPr>
              <a:t>In other words, you started with a small set of examples and you increased it to include a larger set.</a:t>
            </a:r>
          </a:p>
          <a:p>
            <a:pPr algn="l">
              <a:lnSpc>
                <a:spcPct val="80000"/>
              </a:lnSpc>
            </a:pPr>
            <a:r>
              <a:rPr lang="en-US" sz="2400">
                <a:latin typeface="Times New Roman" pitchFamily="18" charset="0"/>
              </a:rPr>
              <a:t> </a:t>
            </a:r>
          </a:p>
          <a:p>
            <a:pPr algn="l">
              <a:lnSpc>
                <a:spcPct val="80000"/>
              </a:lnSpc>
            </a:pPr>
            <a:endParaRPr lang="en-US"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5400" dirty="0">
                <a:latin typeface="Blue Highway D Type" pitchFamily="2" charset="0"/>
              </a:rPr>
              <a:t>Rhetorical Terms</a:t>
            </a:r>
            <a:r>
              <a:rPr lang="en-US" sz="5400" dirty="0">
                <a:latin typeface="Eras Demi ITC" pitchFamily="34" charset="0"/>
              </a:rPr>
              <a:t/>
            </a:r>
            <a:br>
              <a:rPr lang="en-US" sz="5400" dirty="0">
                <a:latin typeface="Eras Demi ITC" pitchFamily="34" charset="0"/>
              </a:rPr>
            </a:br>
            <a:r>
              <a:rPr lang="en-US" sz="4000" dirty="0"/>
              <a:t>for AP Language &amp; Composition</a:t>
            </a:r>
          </a:p>
        </p:txBody>
      </p:sp>
      <p:sp>
        <p:nvSpPr>
          <p:cNvPr id="2051" name="Rectangle 3"/>
          <p:cNvSpPr>
            <a:spLocks noGrp="1" noChangeArrowheads="1"/>
          </p:cNvSpPr>
          <p:nvPr>
            <p:ph type="subTitle" idx="1"/>
          </p:nvPr>
        </p:nvSpPr>
        <p:spPr>
          <a:xfrm>
            <a:off x="1371600" y="3886200"/>
            <a:ext cx="6400800" cy="2667000"/>
          </a:xfrm>
        </p:spPr>
        <p:txBody>
          <a:bodyPr/>
          <a:lstStyle/>
          <a:p>
            <a:pPr>
              <a:lnSpc>
                <a:spcPct val="80000"/>
              </a:lnSpc>
            </a:pPr>
            <a:endParaRPr lang="en-US" sz="2000" dirty="0"/>
          </a:p>
          <a:p>
            <a:pPr>
              <a:lnSpc>
                <a:spcPct val="80000"/>
              </a:lnSpc>
            </a:pPr>
            <a:r>
              <a:rPr lang="en-US" sz="2000" b="1" dirty="0"/>
              <a:t>SL.11-12.3</a:t>
            </a:r>
            <a:r>
              <a:rPr lang="en-US" sz="2000" dirty="0"/>
              <a:t>. Evaluate a speaker’s point of view, reasoning, and use of evidence and rhetoric, assessing the stance, premises, links among ideas, word choice, points of emphasis, and tone used.</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609600" y="381000"/>
            <a:ext cx="7772400" cy="990600"/>
          </a:xfrm>
        </p:spPr>
        <p:txBody>
          <a:bodyPr/>
          <a:lstStyle/>
          <a:p>
            <a:r>
              <a:rPr lang="en-US" sz="5400">
                <a:latin typeface="Eras Demi ITC" pitchFamily="34" charset="0"/>
              </a:rPr>
              <a:t>Logical Appeal</a:t>
            </a:r>
            <a:endParaRPr lang="en-US" sz="4000"/>
          </a:p>
        </p:txBody>
      </p:sp>
      <p:sp>
        <p:nvSpPr>
          <p:cNvPr id="21507" name="Rectangle 3"/>
          <p:cNvSpPr>
            <a:spLocks noGrp="1" noChangeArrowheads="1"/>
          </p:cNvSpPr>
          <p:nvPr>
            <p:ph type="subTitle" idx="1"/>
          </p:nvPr>
        </p:nvSpPr>
        <p:spPr>
          <a:xfrm>
            <a:off x="381000" y="1524000"/>
            <a:ext cx="8229600" cy="4876800"/>
          </a:xfrm>
        </p:spPr>
        <p:txBody>
          <a:bodyPr/>
          <a:lstStyle/>
          <a:p>
            <a:pPr>
              <a:lnSpc>
                <a:spcPct val="80000"/>
              </a:lnSpc>
            </a:pPr>
            <a:r>
              <a:rPr lang="en-US" sz="3600" b="1" i="1"/>
              <a:t>Logos: </a:t>
            </a:r>
            <a:r>
              <a:rPr lang="en-US" sz="3600"/>
              <a:t>When a writer tries to persuade the audience based on statistics, facts, and reasons.</a:t>
            </a:r>
            <a:endParaRPr lang="en-US" sz="3600" b="1"/>
          </a:p>
          <a:p>
            <a:pPr>
              <a:lnSpc>
                <a:spcPct val="80000"/>
              </a:lnSpc>
            </a:pPr>
            <a:endParaRPr lang="en-US" sz="3600" b="1"/>
          </a:p>
          <a:p>
            <a:pPr>
              <a:lnSpc>
                <a:spcPct val="80000"/>
              </a:lnSpc>
            </a:pPr>
            <a:r>
              <a:rPr lang="en-US">
                <a:latin typeface="Times New Roman" pitchFamily="18" charset="0"/>
              </a:rPr>
              <a:t>Fair trade agreements have raised the quality of life for coffee producers, so fair trade agreements could be used to help other farmers as well.</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609600" y="381000"/>
            <a:ext cx="7772400" cy="990600"/>
          </a:xfrm>
        </p:spPr>
        <p:txBody>
          <a:bodyPr/>
          <a:lstStyle/>
          <a:p>
            <a:r>
              <a:rPr lang="en-US" sz="5400">
                <a:latin typeface="Eras Demi ITC" pitchFamily="34" charset="0"/>
              </a:rPr>
              <a:t>Mood</a:t>
            </a:r>
            <a:endParaRPr lang="en-US" sz="4000"/>
          </a:p>
        </p:txBody>
      </p:sp>
      <p:sp>
        <p:nvSpPr>
          <p:cNvPr id="22531" name="Rectangle 3"/>
          <p:cNvSpPr>
            <a:spLocks noGrp="1" noChangeArrowheads="1"/>
          </p:cNvSpPr>
          <p:nvPr>
            <p:ph type="subTitle" idx="1"/>
          </p:nvPr>
        </p:nvSpPr>
        <p:spPr>
          <a:xfrm>
            <a:off x="381000" y="1524000"/>
            <a:ext cx="8229600" cy="4876800"/>
          </a:xfrm>
        </p:spPr>
        <p:txBody>
          <a:bodyPr/>
          <a:lstStyle/>
          <a:p>
            <a:pPr>
              <a:lnSpc>
                <a:spcPct val="80000"/>
              </a:lnSpc>
            </a:pPr>
            <a:r>
              <a:rPr lang="en-US" sz="2800"/>
              <a:t>Similar to tone, mood is the primary emotional attitude of a work (the feeling of the work; the atmosphere). Syntax is also a determiner of mood because sentence strength, length, and complexity affect pacing.</a:t>
            </a:r>
          </a:p>
          <a:p>
            <a:pPr>
              <a:lnSpc>
                <a:spcPct val="80000"/>
              </a:lnSpc>
            </a:pPr>
            <a:r>
              <a:rPr lang="en-US" sz="2400">
                <a:solidFill>
                  <a:schemeClr val="accent2"/>
                </a:solidFill>
              </a:rPr>
              <a:t>Students who wish to discuss mood in their essays should be able to point to specific diction, description, setting, and characterization to illustrate what sets the mood. </a:t>
            </a:r>
            <a:endParaRPr lang="en-US" sz="2800">
              <a:solidFill>
                <a:schemeClr val="accent2"/>
              </a:solidFill>
            </a:endParaRPr>
          </a:p>
          <a:p>
            <a:pPr>
              <a:lnSpc>
                <a:spcPct val="80000"/>
              </a:lnSpc>
            </a:pPr>
            <a:endParaRPr lang="en-US" sz="2800" b="1">
              <a:solidFill>
                <a:schemeClr val="accent2"/>
              </a:solidFill>
            </a:endParaRPr>
          </a:p>
          <a:p>
            <a:pPr>
              <a:lnSpc>
                <a:spcPct val="80000"/>
              </a:lnSpc>
            </a:pPr>
            <a:r>
              <a:rPr lang="en-US" sz="2400" i="1">
                <a:latin typeface="Times New Roman" pitchFamily="18" charset="0"/>
              </a:rPr>
              <a:t>The policemen on the beat moved up the avenue impressively. The impressiveness was habitual and not for show, for spectators were few. The time was barely ten o'clock at night, but chilly gusts of wind with a taste of rain in them had well nigh depeopled the streets.</a:t>
            </a:r>
            <a:r>
              <a:rPr lang="en-US" sz="2400">
                <a:latin typeface="Times New Roman" pitchFamily="18" charset="0"/>
              </a:rPr>
              <a:t> (O. Henry)</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609600" y="381000"/>
            <a:ext cx="7772400" cy="990600"/>
          </a:xfrm>
        </p:spPr>
        <p:txBody>
          <a:bodyPr/>
          <a:lstStyle/>
          <a:p>
            <a:r>
              <a:rPr lang="en-US" sz="5400">
                <a:latin typeface="Eras Demi ITC" pitchFamily="34" charset="0"/>
              </a:rPr>
              <a:t>Rhetorical Question</a:t>
            </a:r>
            <a:endParaRPr lang="en-US" sz="4000"/>
          </a:p>
        </p:txBody>
      </p:sp>
      <p:sp>
        <p:nvSpPr>
          <p:cNvPr id="24579" name="Rectangle 3"/>
          <p:cNvSpPr>
            <a:spLocks noGrp="1" noChangeArrowheads="1"/>
          </p:cNvSpPr>
          <p:nvPr>
            <p:ph type="subTitle" idx="1"/>
          </p:nvPr>
        </p:nvSpPr>
        <p:spPr>
          <a:xfrm>
            <a:off x="381000" y="1524000"/>
            <a:ext cx="8229600" cy="4876800"/>
          </a:xfrm>
        </p:spPr>
        <p:txBody>
          <a:bodyPr/>
          <a:lstStyle/>
          <a:p>
            <a:pPr>
              <a:lnSpc>
                <a:spcPct val="80000"/>
              </a:lnSpc>
            </a:pPr>
            <a:r>
              <a:rPr lang="en-US" sz="3600"/>
              <a:t>A question that does not expect an explicit answer. It is used to pose an idea to be considered by the speaker or audience.</a:t>
            </a:r>
          </a:p>
          <a:p>
            <a:pPr algn="l">
              <a:lnSpc>
                <a:spcPct val="80000"/>
              </a:lnSpc>
            </a:pPr>
            <a:endParaRPr lang="en-US" sz="2400">
              <a:latin typeface="Times New Roman" pitchFamily="18" charset="0"/>
            </a:endParaRPr>
          </a:p>
          <a:p>
            <a:pPr algn="l">
              <a:lnSpc>
                <a:spcPct val="80000"/>
              </a:lnSpc>
            </a:pPr>
            <a:r>
              <a:rPr lang="en-US" sz="2400">
                <a:latin typeface="Times New Roman" pitchFamily="18" charset="0"/>
              </a:rPr>
              <a:t>Grandma Simpson and Lisa are singing Bob Dylan's "Blowin' in the Wind" ("How many roads must a man walk down/Before you call him a man?"). </a:t>
            </a:r>
          </a:p>
          <a:p>
            <a:pPr algn="l">
              <a:lnSpc>
                <a:spcPct val="80000"/>
              </a:lnSpc>
            </a:pPr>
            <a:r>
              <a:rPr lang="en-US" sz="2400">
                <a:latin typeface="Times New Roman" pitchFamily="18" charset="0"/>
              </a:rPr>
              <a:t>Homer overhears and says, "Eight!"</a:t>
            </a:r>
            <a:br>
              <a:rPr lang="en-US" sz="2400">
                <a:latin typeface="Times New Roman" pitchFamily="18" charset="0"/>
              </a:rPr>
            </a:br>
            <a:r>
              <a:rPr lang="en-US" sz="2400">
                <a:latin typeface="Times New Roman" pitchFamily="18" charset="0"/>
              </a:rPr>
              <a:t>	Lisa: "That was a rhetorical question!"</a:t>
            </a:r>
            <a:br>
              <a:rPr lang="en-US" sz="2400">
                <a:latin typeface="Times New Roman" pitchFamily="18" charset="0"/>
              </a:rPr>
            </a:br>
            <a:r>
              <a:rPr lang="en-US" sz="2400">
                <a:latin typeface="Times New Roman" pitchFamily="18" charset="0"/>
              </a:rPr>
              <a:t>Homer: "Oh. Then, seven!"</a:t>
            </a:r>
            <a:br>
              <a:rPr lang="en-US" sz="2400">
                <a:latin typeface="Times New Roman" pitchFamily="18" charset="0"/>
              </a:rPr>
            </a:br>
            <a:r>
              <a:rPr lang="en-US" sz="2400">
                <a:latin typeface="Times New Roman" pitchFamily="18" charset="0"/>
              </a:rPr>
              <a:t>	Lisa: "Do you even know what 'rhetorical' means?"</a:t>
            </a:r>
            <a:br>
              <a:rPr lang="en-US" sz="2400">
                <a:latin typeface="Times New Roman" pitchFamily="18" charset="0"/>
              </a:rPr>
            </a:br>
            <a:r>
              <a:rPr lang="en-US" sz="2400">
                <a:latin typeface="Times New Roman" pitchFamily="18" charset="0"/>
              </a:rPr>
              <a:t>Homer: "Do I know what 'rhetorical' means?"</a:t>
            </a:r>
            <a:br>
              <a:rPr lang="en-US" sz="2400">
                <a:latin typeface="Times New Roman" pitchFamily="18" charset="0"/>
              </a:rPr>
            </a:br>
            <a:r>
              <a:rPr lang="en-US" sz="2000">
                <a:latin typeface="Times New Roman" pitchFamily="18" charset="0"/>
              </a:rPr>
              <a:t>(The Simpsons, "When Grandma Simpson Returns")</a:t>
            </a:r>
            <a:br>
              <a:rPr lang="en-US" sz="2000">
                <a:latin typeface="Times New Roman" pitchFamily="18" charset="0"/>
              </a:rPr>
            </a:br>
            <a:endParaRPr lang="en-US" sz="2000">
              <a:latin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609600" y="381000"/>
            <a:ext cx="7772400" cy="990600"/>
          </a:xfrm>
        </p:spPr>
        <p:txBody>
          <a:bodyPr/>
          <a:lstStyle/>
          <a:p>
            <a:r>
              <a:rPr lang="en-US" sz="5400">
                <a:latin typeface="Eras Demi ITC" pitchFamily="34" charset="0"/>
              </a:rPr>
              <a:t>Sarcasm</a:t>
            </a:r>
            <a:endParaRPr lang="en-US" sz="4000"/>
          </a:p>
        </p:txBody>
      </p:sp>
      <p:sp>
        <p:nvSpPr>
          <p:cNvPr id="25603" name="Rectangle 3"/>
          <p:cNvSpPr>
            <a:spLocks noGrp="1" noChangeArrowheads="1"/>
          </p:cNvSpPr>
          <p:nvPr>
            <p:ph type="subTitle" idx="1"/>
          </p:nvPr>
        </p:nvSpPr>
        <p:spPr>
          <a:xfrm>
            <a:off x="381000" y="1524000"/>
            <a:ext cx="8229600" cy="4876800"/>
          </a:xfrm>
        </p:spPr>
        <p:txBody>
          <a:bodyPr/>
          <a:lstStyle/>
          <a:p>
            <a:pPr>
              <a:lnSpc>
                <a:spcPct val="80000"/>
              </a:lnSpc>
            </a:pPr>
            <a:r>
              <a:rPr lang="en-US" sz="3600"/>
              <a:t>Harsh, caustic, sometimes personal remarks to or about someone; less subtle than irony.</a:t>
            </a:r>
          </a:p>
          <a:p>
            <a:pPr>
              <a:lnSpc>
                <a:spcPct val="80000"/>
              </a:lnSpc>
            </a:pPr>
            <a:endParaRPr lang="en-US" sz="3600"/>
          </a:p>
          <a:p>
            <a:pPr>
              <a:lnSpc>
                <a:spcPct val="80000"/>
              </a:lnSpc>
            </a:pPr>
            <a:endParaRPr lang="en-US" sz="3600"/>
          </a:p>
          <a:p>
            <a:pPr>
              <a:lnSpc>
                <a:spcPct val="80000"/>
              </a:lnSpc>
            </a:pPr>
            <a:r>
              <a:rPr lang="en-US" sz="3600">
                <a:hlinkClick r:id="rId2"/>
              </a:rPr>
              <a:t>Example</a:t>
            </a:r>
            <a:endParaRPr lang="en-US" sz="2400">
              <a:latin typeface="Times New Roman" pitchFamily="18" charset="0"/>
            </a:endParaRPr>
          </a:p>
          <a:p>
            <a:pPr algn="l">
              <a:lnSpc>
                <a:spcPct val="80000"/>
              </a:lnSpc>
            </a:pPr>
            <a:endParaRPr lang="en-US" sz="2000">
              <a:latin typeface="Times New Roman" pitchFamily="18" charset="0"/>
            </a:endParaRPr>
          </a:p>
          <a:p>
            <a:pPr algn="l">
              <a:lnSpc>
                <a:spcPct val="80000"/>
              </a:lnSpc>
            </a:pPr>
            <a:endParaRPr lang="en-US" sz="2000">
              <a:latin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609600" y="381000"/>
            <a:ext cx="7772400" cy="990600"/>
          </a:xfrm>
        </p:spPr>
        <p:txBody>
          <a:bodyPr/>
          <a:lstStyle/>
          <a:p>
            <a:r>
              <a:rPr lang="en-US" sz="5400">
                <a:latin typeface="Eras Demi ITC" pitchFamily="34" charset="0"/>
              </a:rPr>
              <a:t>Style</a:t>
            </a:r>
            <a:endParaRPr lang="en-US" sz="4000"/>
          </a:p>
        </p:txBody>
      </p:sp>
      <p:sp>
        <p:nvSpPr>
          <p:cNvPr id="26627" name="Rectangle 3"/>
          <p:cNvSpPr>
            <a:spLocks noGrp="1" noChangeArrowheads="1"/>
          </p:cNvSpPr>
          <p:nvPr>
            <p:ph type="subTitle" idx="1"/>
          </p:nvPr>
        </p:nvSpPr>
        <p:spPr>
          <a:xfrm>
            <a:off x="381000" y="1524000"/>
            <a:ext cx="8229600" cy="4876800"/>
          </a:xfrm>
        </p:spPr>
        <p:txBody>
          <a:bodyPr/>
          <a:lstStyle/>
          <a:p>
            <a:pPr>
              <a:lnSpc>
                <a:spcPct val="80000"/>
              </a:lnSpc>
            </a:pPr>
            <a:r>
              <a:rPr lang="en-US" sz="3600"/>
              <a:t>An author’s characteristic manner of expression—his or her diction, syntax, imagery, structure, and content all contribute to style.</a:t>
            </a:r>
          </a:p>
          <a:p>
            <a:pPr algn="l">
              <a:lnSpc>
                <a:spcPct val="80000"/>
              </a:lnSpc>
            </a:pPr>
            <a:r>
              <a:rPr lang="en-US" sz="2400">
                <a:latin typeface="Times New Roman" pitchFamily="18" charset="0"/>
              </a:rPr>
              <a:t>John Steinbeck tried to find an organic means of expression for each book that he wrote. He considered his work to be experimental. He intentionally used a documentary style for </a:t>
            </a:r>
            <a:r>
              <a:rPr lang="en-US" sz="2400" i="1">
                <a:latin typeface="Times New Roman" pitchFamily="18" charset="0"/>
              </a:rPr>
              <a:t>The Grapes of Wrath</a:t>
            </a:r>
            <a:r>
              <a:rPr lang="en-US" sz="2400">
                <a:latin typeface="Times New Roman" pitchFamily="18" charset="0"/>
              </a:rPr>
              <a:t>. </a:t>
            </a:r>
          </a:p>
          <a:p>
            <a:pPr algn="l">
              <a:lnSpc>
                <a:spcPct val="80000"/>
              </a:lnSpc>
            </a:pPr>
            <a:endParaRPr lang="en-US" sz="2400">
              <a:latin typeface="Times New Roman" pitchFamily="18" charset="0"/>
            </a:endParaRPr>
          </a:p>
          <a:p>
            <a:pPr algn="l">
              <a:lnSpc>
                <a:spcPct val="80000"/>
              </a:lnSpc>
            </a:pPr>
            <a:r>
              <a:rPr lang="en-US" sz="2400">
                <a:latin typeface="Times New Roman" pitchFamily="18" charset="0"/>
              </a:rPr>
              <a:t>Nathaniel Hawthorne’s writing style was that of dark romanticism. He wrote cautionary tales that suggest that guilt, sin, and evil are the most inherent natural qualities of humanity. He combined historical romance with symbolism and deep psychological themes.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609600" y="381000"/>
            <a:ext cx="7772400" cy="990600"/>
          </a:xfrm>
        </p:spPr>
        <p:txBody>
          <a:bodyPr/>
          <a:lstStyle/>
          <a:p>
            <a:r>
              <a:rPr lang="en-US" sz="5400">
                <a:latin typeface="Eras Demi ITC" pitchFamily="34" charset="0"/>
              </a:rPr>
              <a:t>Syllogism</a:t>
            </a:r>
            <a:endParaRPr lang="en-US" sz="4000"/>
          </a:p>
        </p:txBody>
      </p:sp>
      <p:sp>
        <p:nvSpPr>
          <p:cNvPr id="27651" name="Rectangle 3"/>
          <p:cNvSpPr>
            <a:spLocks noGrp="1" noChangeArrowheads="1"/>
          </p:cNvSpPr>
          <p:nvPr>
            <p:ph type="subTitle" idx="1"/>
          </p:nvPr>
        </p:nvSpPr>
        <p:spPr>
          <a:xfrm>
            <a:off x="381000" y="1524000"/>
            <a:ext cx="8229600" cy="4876800"/>
          </a:xfrm>
        </p:spPr>
        <p:txBody>
          <a:bodyPr/>
          <a:lstStyle/>
          <a:p>
            <a:pPr>
              <a:lnSpc>
                <a:spcPct val="80000"/>
              </a:lnSpc>
            </a:pPr>
            <a:r>
              <a:rPr lang="en-US"/>
              <a:t>A form of reasoning in which two statements are made and a conclusion is drawn from them. A syllogism is the format of a formal argument that consists of a major premise, a minor premise, and a conclusion.</a:t>
            </a:r>
          </a:p>
          <a:p>
            <a:pPr algn="l">
              <a:lnSpc>
                <a:spcPct val="80000"/>
              </a:lnSpc>
            </a:pPr>
            <a:endParaRPr lang="en-US" sz="2400"/>
          </a:p>
          <a:p>
            <a:pPr algn="l">
              <a:lnSpc>
                <a:spcPct val="80000"/>
              </a:lnSpc>
            </a:pPr>
            <a:r>
              <a:rPr lang="en-US" sz="2400">
                <a:latin typeface="Times New Roman" pitchFamily="18" charset="0"/>
              </a:rPr>
              <a:t>Major Premise: All tragedies end unhappily.</a:t>
            </a:r>
          </a:p>
          <a:p>
            <a:pPr algn="l">
              <a:lnSpc>
                <a:spcPct val="80000"/>
              </a:lnSpc>
            </a:pPr>
            <a:r>
              <a:rPr lang="en-US" sz="2400">
                <a:latin typeface="Times New Roman" pitchFamily="18" charset="0"/>
              </a:rPr>
              <a:t>Minor Premise: </a:t>
            </a:r>
            <a:r>
              <a:rPr lang="en-US" sz="2400" i="1">
                <a:latin typeface="Times New Roman" pitchFamily="18" charset="0"/>
              </a:rPr>
              <a:t>Hamlet</a:t>
            </a:r>
            <a:r>
              <a:rPr lang="en-US" sz="2400">
                <a:latin typeface="Times New Roman" pitchFamily="18" charset="0"/>
              </a:rPr>
              <a:t> is a tragedy.</a:t>
            </a:r>
          </a:p>
          <a:p>
            <a:pPr algn="l">
              <a:lnSpc>
                <a:spcPct val="80000"/>
              </a:lnSpc>
            </a:pPr>
            <a:r>
              <a:rPr lang="en-US" sz="2400">
                <a:latin typeface="Times New Roman" pitchFamily="18" charset="0"/>
              </a:rPr>
              <a:t>Conclusion: Therefore, </a:t>
            </a:r>
            <a:r>
              <a:rPr lang="en-US" sz="2400" i="1">
                <a:latin typeface="Times New Roman" pitchFamily="18" charset="0"/>
              </a:rPr>
              <a:t>Hamlet</a:t>
            </a:r>
            <a:r>
              <a:rPr lang="en-US" sz="2400">
                <a:latin typeface="Times New Roman" pitchFamily="18" charset="0"/>
              </a:rPr>
              <a:t> ends unhappily.</a:t>
            </a:r>
          </a:p>
          <a:p>
            <a:pPr>
              <a:lnSpc>
                <a:spcPct val="80000"/>
              </a:lnSpc>
            </a:pPr>
            <a:endParaRPr lang="en-US" sz="2400">
              <a:latin typeface="Times New Roman" pitchFamily="18" charset="0"/>
            </a:endParaRPr>
          </a:p>
          <a:p>
            <a:pPr algn="l">
              <a:lnSpc>
                <a:spcPct val="80000"/>
              </a:lnSpc>
            </a:pPr>
            <a:r>
              <a:rPr lang="en-US" sz="2400">
                <a:latin typeface="Times New Roman" pitchFamily="18" charset="0"/>
              </a:rPr>
              <a:t>Major premise: All men are mortal. </a:t>
            </a:r>
          </a:p>
          <a:p>
            <a:pPr algn="l">
              <a:lnSpc>
                <a:spcPct val="80000"/>
              </a:lnSpc>
            </a:pPr>
            <a:r>
              <a:rPr lang="en-US" sz="2400">
                <a:latin typeface="Times New Roman" pitchFamily="18" charset="0"/>
              </a:rPr>
              <a:t>Minor premise: Socrates is a man. </a:t>
            </a:r>
          </a:p>
          <a:p>
            <a:pPr algn="l">
              <a:lnSpc>
                <a:spcPct val="80000"/>
              </a:lnSpc>
            </a:pPr>
            <a:r>
              <a:rPr lang="en-US" sz="2400">
                <a:latin typeface="Times New Roman" pitchFamily="18" charset="0"/>
              </a:rPr>
              <a:t>Conclusion: Socrates is mortal.</a:t>
            </a:r>
            <a:r>
              <a:rPr lang="en-US" sz="2400"/>
              <a:t>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609600" y="381000"/>
            <a:ext cx="7772400" cy="990600"/>
          </a:xfrm>
        </p:spPr>
        <p:txBody>
          <a:bodyPr/>
          <a:lstStyle/>
          <a:p>
            <a:r>
              <a:rPr lang="en-US" sz="5400">
                <a:latin typeface="Eras Demi ITC" pitchFamily="34" charset="0"/>
              </a:rPr>
              <a:t>Syntax</a:t>
            </a:r>
            <a:endParaRPr lang="en-US" sz="4000"/>
          </a:p>
        </p:txBody>
      </p:sp>
      <p:sp>
        <p:nvSpPr>
          <p:cNvPr id="28675" name="Rectangle 3"/>
          <p:cNvSpPr>
            <a:spLocks noGrp="1" noChangeArrowheads="1"/>
          </p:cNvSpPr>
          <p:nvPr>
            <p:ph type="subTitle" idx="1"/>
          </p:nvPr>
        </p:nvSpPr>
        <p:spPr>
          <a:xfrm>
            <a:off x="381000" y="1524000"/>
            <a:ext cx="8229600" cy="4876800"/>
          </a:xfrm>
        </p:spPr>
        <p:txBody>
          <a:bodyPr/>
          <a:lstStyle/>
          <a:p>
            <a:pPr>
              <a:lnSpc>
                <a:spcPct val="80000"/>
              </a:lnSpc>
            </a:pPr>
            <a:r>
              <a:rPr lang="en-US"/>
              <a:t>The grammatical structure of a sentence; the arrangement of words in a sentence. Syntax includes length of sentence, kinds of sentences (questions, exclamations, declarative, rhetorical questions, simple, complex, or compound).</a:t>
            </a:r>
          </a:p>
          <a:p>
            <a:pPr algn="l">
              <a:lnSpc>
                <a:spcPct val="80000"/>
              </a:lnSpc>
            </a:pPr>
            <a:endParaRPr lang="en-US" sz="2400"/>
          </a:p>
          <a:p>
            <a:pPr algn="l">
              <a:lnSpc>
                <a:spcPct val="80000"/>
              </a:lnSpc>
            </a:pPr>
            <a:r>
              <a:rPr lang="en-US" sz="2400">
                <a:latin typeface="Times New Roman" pitchFamily="18" charset="0"/>
              </a:rPr>
              <a:t>Steinbeck's prose involves a great deal of dialogue and a heavy use of dialect. There is greater variety in sentence structure and length, voice (tone of various speakers), use of literary devices, chapter length. Steinbeck interrupts the story of the Joads with short intercalary chapters that broaden the perspective and reveal the big picture.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609600" y="381000"/>
            <a:ext cx="7772400" cy="990600"/>
          </a:xfrm>
        </p:spPr>
        <p:txBody>
          <a:bodyPr/>
          <a:lstStyle/>
          <a:p>
            <a:r>
              <a:rPr lang="en-US" sz="5400">
                <a:latin typeface="Eras Demi ITC" pitchFamily="34" charset="0"/>
              </a:rPr>
              <a:t>Theme</a:t>
            </a:r>
            <a:endParaRPr lang="en-US" sz="4000"/>
          </a:p>
        </p:txBody>
      </p:sp>
      <p:sp>
        <p:nvSpPr>
          <p:cNvPr id="29699" name="Rectangle 3"/>
          <p:cNvSpPr>
            <a:spLocks noGrp="1" noChangeArrowheads="1"/>
          </p:cNvSpPr>
          <p:nvPr>
            <p:ph type="subTitle" idx="1"/>
          </p:nvPr>
        </p:nvSpPr>
        <p:spPr>
          <a:xfrm>
            <a:off x="381000" y="1524000"/>
            <a:ext cx="8229600" cy="4876800"/>
          </a:xfrm>
        </p:spPr>
        <p:txBody>
          <a:bodyPr/>
          <a:lstStyle/>
          <a:p>
            <a:pPr>
              <a:lnSpc>
                <a:spcPct val="80000"/>
              </a:lnSpc>
            </a:pPr>
            <a:r>
              <a:rPr lang="en-US" sz="4000"/>
              <a:t>The central idea or “message” of a literary work.</a:t>
            </a:r>
          </a:p>
          <a:p>
            <a:pPr algn="l">
              <a:lnSpc>
                <a:spcPct val="80000"/>
              </a:lnSpc>
            </a:pPr>
            <a:endParaRPr lang="en-US"/>
          </a:p>
          <a:p>
            <a:pPr algn="l">
              <a:lnSpc>
                <a:spcPct val="80000"/>
              </a:lnSpc>
            </a:pPr>
            <a:r>
              <a:rPr lang="en-US" sz="2400" i="1">
                <a:latin typeface="Times New Roman" pitchFamily="18" charset="0"/>
              </a:rPr>
              <a:t>The Scarlet Letter – </a:t>
            </a:r>
            <a:r>
              <a:rPr lang="en-US" sz="2400">
                <a:latin typeface="Times New Roman" pitchFamily="18" charset="0"/>
              </a:rPr>
              <a:t>Sin, Knowledge, The Nature of Evil, Identity and Society</a:t>
            </a:r>
          </a:p>
          <a:p>
            <a:pPr algn="l">
              <a:lnSpc>
                <a:spcPct val="80000"/>
              </a:lnSpc>
            </a:pPr>
            <a:endParaRPr lang="en-US" sz="2400">
              <a:latin typeface="Times New Roman" pitchFamily="18" charset="0"/>
            </a:endParaRPr>
          </a:p>
          <a:p>
            <a:pPr algn="l">
              <a:lnSpc>
                <a:spcPct val="80000"/>
              </a:lnSpc>
            </a:pPr>
            <a:r>
              <a:rPr lang="en-US" sz="2400" i="1">
                <a:latin typeface="Times New Roman" pitchFamily="18" charset="0"/>
              </a:rPr>
              <a:t>The Grapes of Wrath</a:t>
            </a:r>
            <a:r>
              <a:rPr lang="en-US" sz="2400">
                <a:latin typeface="Times New Roman" pitchFamily="18" charset="0"/>
              </a:rPr>
              <a:t>—Family, Transience, Lies and Deceit, Religion, Betrayal</a:t>
            </a:r>
          </a:p>
          <a:p>
            <a:pPr algn="l">
              <a:lnSpc>
                <a:spcPct val="80000"/>
              </a:lnSpc>
            </a:pPr>
            <a:endParaRPr lang="en-US" sz="2400">
              <a:latin typeface="Times New Roman" pitchFamily="18" charset="0"/>
            </a:endParaRPr>
          </a:p>
          <a:p>
            <a:pPr algn="l">
              <a:lnSpc>
                <a:spcPct val="80000"/>
              </a:lnSpc>
            </a:pPr>
            <a:r>
              <a:rPr lang="en-US" sz="2400" i="1">
                <a:latin typeface="Times New Roman" pitchFamily="18" charset="0"/>
              </a:rPr>
              <a:t>The Adventures of Huckleberry Finn</a:t>
            </a:r>
            <a:r>
              <a:rPr lang="en-US" sz="2400">
                <a:latin typeface="Times New Roman" pitchFamily="18" charset="0"/>
              </a:rPr>
              <a:t>—Racism and Slavery, Education, Civilized Society</a:t>
            </a:r>
            <a:endParaRPr lang="en-US" sz="2400" i="1">
              <a:latin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609600" y="381000"/>
            <a:ext cx="7772400" cy="990600"/>
          </a:xfrm>
        </p:spPr>
        <p:txBody>
          <a:bodyPr/>
          <a:lstStyle/>
          <a:p>
            <a:r>
              <a:rPr lang="en-US" sz="5400">
                <a:latin typeface="Eras Demi ITC" pitchFamily="34" charset="0"/>
              </a:rPr>
              <a:t>Thesis</a:t>
            </a:r>
            <a:endParaRPr lang="en-US" sz="4000"/>
          </a:p>
        </p:txBody>
      </p:sp>
      <p:sp>
        <p:nvSpPr>
          <p:cNvPr id="30723" name="Rectangle 3"/>
          <p:cNvSpPr>
            <a:spLocks noGrp="1" noChangeArrowheads="1"/>
          </p:cNvSpPr>
          <p:nvPr>
            <p:ph type="subTitle" idx="1"/>
          </p:nvPr>
        </p:nvSpPr>
        <p:spPr>
          <a:xfrm>
            <a:off x="381000" y="1524000"/>
            <a:ext cx="8229600" cy="4876800"/>
          </a:xfrm>
        </p:spPr>
        <p:txBody>
          <a:bodyPr/>
          <a:lstStyle/>
          <a:p>
            <a:pPr>
              <a:lnSpc>
                <a:spcPct val="80000"/>
              </a:lnSpc>
            </a:pPr>
            <a:r>
              <a:rPr lang="en-US" sz="2800"/>
              <a:t>The main idea of a piece of writing. It presents the author’s assertion or claim. The effectiveness of a presentation is based on how well the writer presents, develops, and supports the thesis.</a:t>
            </a:r>
          </a:p>
          <a:p>
            <a:pPr algn="l">
              <a:lnSpc>
                <a:spcPct val="80000"/>
              </a:lnSpc>
            </a:pPr>
            <a:endParaRPr lang="en-US" sz="2000"/>
          </a:p>
          <a:p>
            <a:pPr algn="l">
              <a:lnSpc>
                <a:spcPct val="80000"/>
              </a:lnSpc>
            </a:pPr>
            <a:r>
              <a:rPr lang="en-US" sz="2400" b="1" i="1">
                <a:latin typeface="Times New Roman" pitchFamily="18" charset="0"/>
              </a:rPr>
              <a:t>Analytical Thesis:</a:t>
            </a:r>
            <a:r>
              <a:rPr lang="en-US" sz="2400" i="1">
                <a:latin typeface="Times New Roman" pitchFamily="18" charset="0"/>
              </a:rPr>
              <a:t> An analysis of the college admission process reveals one challenge facing counselors: accepting students with high test scores or students with strong extracurricular backgrounds.</a:t>
            </a:r>
          </a:p>
          <a:p>
            <a:pPr algn="l">
              <a:lnSpc>
                <a:spcPct val="80000"/>
              </a:lnSpc>
            </a:pPr>
            <a:r>
              <a:rPr lang="en-US" sz="2400" b="1" i="1">
                <a:latin typeface="Times New Roman" pitchFamily="18" charset="0"/>
              </a:rPr>
              <a:t>Expository Thesis (Explanatory): </a:t>
            </a:r>
            <a:r>
              <a:rPr lang="en-US" sz="2400" i="1">
                <a:latin typeface="Times New Roman" pitchFamily="18" charset="0"/>
              </a:rPr>
              <a:t>The life of the typical college student is characterized by time spent studying, attending class, and socializing with peers.</a:t>
            </a:r>
          </a:p>
          <a:p>
            <a:pPr algn="l">
              <a:lnSpc>
                <a:spcPct val="80000"/>
              </a:lnSpc>
            </a:pPr>
            <a:r>
              <a:rPr lang="en-US" sz="2400" b="1" i="1">
                <a:latin typeface="Times New Roman" pitchFamily="18" charset="0"/>
              </a:rPr>
              <a:t>Argumentative Thesis (Persuasive): </a:t>
            </a:r>
            <a:r>
              <a:rPr lang="en-US" sz="2400" i="1">
                <a:latin typeface="Times New Roman" pitchFamily="18" charset="0"/>
              </a:rPr>
              <a:t>High school graduates should be required to take a year off to pursue community service projects before entering college in order to increase their maturity and global awareness.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609600" y="381000"/>
            <a:ext cx="7772400" cy="990600"/>
          </a:xfrm>
        </p:spPr>
        <p:txBody>
          <a:bodyPr/>
          <a:lstStyle/>
          <a:p>
            <a:r>
              <a:rPr lang="en-US" sz="5400">
                <a:latin typeface="Eras Demi ITC" pitchFamily="34" charset="0"/>
              </a:rPr>
              <a:t>Tone</a:t>
            </a:r>
            <a:endParaRPr lang="en-US" sz="4000"/>
          </a:p>
        </p:txBody>
      </p:sp>
      <p:sp>
        <p:nvSpPr>
          <p:cNvPr id="31747" name="Rectangle 3"/>
          <p:cNvSpPr>
            <a:spLocks noGrp="1" noChangeArrowheads="1"/>
          </p:cNvSpPr>
          <p:nvPr>
            <p:ph type="subTitle" idx="1"/>
          </p:nvPr>
        </p:nvSpPr>
        <p:spPr>
          <a:xfrm>
            <a:off x="381000" y="1524000"/>
            <a:ext cx="8229600" cy="4876800"/>
          </a:xfrm>
        </p:spPr>
        <p:txBody>
          <a:bodyPr/>
          <a:lstStyle/>
          <a:p>
            <a:pPr>
              <a:lnSpc>
                <a:spcPct val="80000"/>
              </a:lnSpc>
            </a:pPr>
            <a:r>
              <a:rPr lang="en-US" sz="2800"/>
              <a:t>The characteristic emotion or attitude of an author </a:t>
            </a:r>
            <a:r>
              <a:rPr lang="en-US" sz="2800" b="1"/>
              <a:t>toward</a:t>
            </a:r>
            <a:r>
              <a:rPr lang="en-US" sz="2800"/>
              <a:t> the characters, subject, and audience (anger, sarcastic, loving, didactic, emotional, etc)</a:t>
            </a:r>
          </a:p>
          <a:p>
            <a:pPr algn="l">
              <a:lnSpc>
                <a:spcPct val="80000"/>
              </a:lnSpc>
            </a:pPr>
            <a:endParaRPr lang="en-US" sz="2000"/>
          </a:p>
          <a:p>
            <a:pPr algn="l">
              <a:lnSpc>
                <a:spcPct val="80000"/>
              </a:lnSpc>
            </a:pPr>
            <a:r>
              <a:rPr lang="en-US" sz="2400" b="1">
                <a:latin typeface="Times New Roman" pitchFamily="18" charset="0"/>
              </a:rPr>
              <a:t>Hawthorne and</a:t>
            </a:r>
            <a:r>
              <a:rPr lang="en-US" sz="2400" b="1" i="1">
                <a:latin typeface="Times New Roman" pitchFamily="18" charset="0"/>
              </a:rPr>
              <a:t> The Scarlet Letter: </a:t>
            </a:r>
            <a:r>
              <a:rPr lang="en-US" sz="2400" i="1">
                <a:latin typeface="Times New Roman" pitchFamily="18" charset="0"/>
              </a:rPr>
              <a:t>The narrator takes an unbiased point of view (even though it’s obvious he doesn’t think much of Puritans), and frequently spends a paragraph or two moralizing about the problems with Puritan society or with Hester and Dimmesdale’s responses to Puritan society.</a:t>
            </a:r>
          </a:p>
          <a:p>
            <a:pPr algn="l">
              <a:lnSpc>
                <a:spcPct val="80000"/>
              </a:lnSpc>
            </a:pPr>
            <a:endParaRPr lang="en-US" sz="2400" i="1">
              <a:latin typeface="Times New Roman" pitchFamily="18" charset="0"/>
            </a:endParaRPr>
          </a:p>
          <a:p>
            <a:pPr algn="l">
              <a:lnSpc>
                <a:spcPct val="80000"/>
              </a:lnSpc>
            </a:pPr>
            <a:r>
              <a:rPr lang="en-US" sz="2400" b="1">
                <a:latin typeface="Times New Roman" pitchFamily="18" charset="0"/>
              </a:rPr>
              <a:t>Steinbeck’s tone in</a:t>
            </a:r>
            <a:r>
              <a:rPr lang="en-US" sz="2400" b="1" i="1">
                <a:latin typeface="Times New Roman" pitchFamily="18" charset="0"/>
              </a:rPr>
              <a:t> TGOW</a:t>
            </a:r>
            <a:r>
              <a:rPr lang="en-US" sz="2400" b="1">
                <a:latin typeface="Times New Roman" pitchFamily="18" charset="0"/>
              </a:rPr>
              <a:t>: </a:t>
            </a:r>
            <a:endParaRPr lang="en-US" sz="2400" b="1" i="1">
              <a:latin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609600" y="381000"/>
            <a:ext cx="7772400" cy="990600"/>
          </a:xfrm>
        </p:spPr>
        <p:txBody>
          <a:bodyPr/>
          <a:lstStyle/>
          <a:p>
            <a:r>
              <a:rPr lang="en-US" sz="5400">
                <a:latin typeface="Eras Demi ITC" pitchFamily="34" charset="0"/>
              </a:rPr>
              <a:t>Parallelism</a:t>
            </a:r>
            <a:endParaRPr lang="en-US" sz="4000"/>
          </a:p>
        </p:txBody>
      </p:sp>
      <p:sp>
        <p:nvSpPr>
          <p:cNvPr id="23555" name="Rectangle 3"/>
          <p:cNvSpPr>
            <a:spLocks noGrp="1" noChangeArrowheads="1"/>
          </p:cNvSpPr>
          <p:nvPr>
            <p:ph type="subTitle" idx="1"/>
          </p:nvPr>
        </p:nvSpPr>
        <p:spPr>
          <a:xfrm>
            <a:off x="381000" y="1524000"/>
            <a:ext cx="8229600" cy="4876800"/>
          </a:xfrm>
        </p:spPr>
        <p:txBody>
          <a:bodyPr/>
          <a:lstStyle/>
          <a:p>
            <a:pPr>
              <a:lnSpc>
                <a:spcPct val="80000"/>
              </a:lnSpc>
            </a:pPr>
            <a:r>
              <a:rPr lang="en-US" sz="2800" dirty="0"/>
              <a:t>The technique of arranging words, phrases, clauses, or larger structures by placing them side by side and making them similar in form. </a:t>
            </a:r>
          </a:p>
          <a:p>
            <a:pPr>
              <a:lnSpc>
                <a:spcPct val="80000"/>
              </a:lnSpc>
            </a:pPr>
            <a:r>
              <a:rPr lang="en-US" sz="2800" dirty="0"/>
              <a:t>It can be as simple as listing two or three modifiers in a row to describe the same noun or verb to as complex as using single-word, phrase, and clause parallelism in the same sentence.</a:t>
            </a:r>
          </a:p>
          <a:p>
            <a:pPr>
              <a:lnSpc>
                <a:spcPct val="80000"/>
              </a:lnSpc>
            </a:pPr>
            <a:endParaRPr lang="en-US" sz="2800" dirty="0"/>
          </a:p>
          <a:p>
            <a:pPr>
              <a:lnSpc>
                <a:spcPct val="80000"/>
              </a:lnSpc>
            </a:pPr>
            <a:r>
              <a:rPr lang="en-US" sz="2800" dirty="0">
                <a:latin typeface="Times New Roman" pitchFamily="18" charset="0"/>
              </a:rPr>
              <a:t>“We shall fight on the beaches, we shall fight on the </a:t>
            </a:r>
            <a:r>
              <a:rPr lang="en-US" sz="2800" dirty="0" smtClean="0">
                <a:latin typeface="Times New Roman" pitchFamily="18" charset="0"/>
              </a:rPr>
              <a:t>grounds</a:t>
            </a:r>
            <a:r>
              <a:rPr lang="en-US" sz="2800" dirty="0">
                <a:latin typeface="Times New Roman" pitchFamily="18" charset="0"/>
              </a:rPr>
              <a:t>, we shall fight in the fields.” (Churchill)</a:t>
            </a:r>
            <a:endParaRPr lang="en-US" sz="2400" dirty="0">
              <a:latin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609600" y="381000"/>
            <a:ext cx="7772400" cy="990600"/>
          </a:xfrm>
        </p:spPr>
        <p:txBody>
          <a:bodyPr/>
          <a:lstStyle/>
          <a:p>
            <a:r>
              <a:rPr lang="en-US" sz="5400">
                <a:latin typeface="Eras Demi ITC" pitchFamily="34" charset="0"/>
              </a:rPr>
              <a:t>Voice</a:t>
            </a:r>
            <a:endParaRPr lang="en-US" sz="4000"/>
          </a:p>
        </p:txBody>
      </p:sp>
      <p:sp>
        <p:nvSpPr>
          <p:cNvPr id="32771" name="Rectangle 3"/>
          <p:cNvSpPr>
            <a:spLocks noGrp="1" noChangeArrowheads="1"/>
          </p:cNvSpPr>
          <p:nvPr>
            <p:ph type="subTitle" idx="1"/>
          </p:nvPr>
        </p:nvSpPr>
        <p:spPr>
          <a:xfrm>
            <a:off x="381000" y="1524000"/>
            <a:ext cx="8229600" cy="4876800"/>
          </a:xfrm>
        </p:spPr>
        <p:txBody>
          <a:bodyPr/>
          <a:lstStyle/>
          <a:p>
            <a:pPr>
              <a:lnSpc>
                <a:spcPct val="80000"/>
              </a:lnSpc>
            </a:pPr>
            <a:r>
              <a:rPr lang="en-US" sz="2800"/>
              <a:t>The voice refers to two different areas of writing. One refers to the relationship between a sentence’s subject and verb (active and passive voice). The second refers to the total “sound” of a writer’s style.</a:t>
            </a:r>
          </a:p>
          <a:p>
            <a:pPr algn="l">
              <a:lnSpc>
                <a:spcPct val="80000"/>
              </a:lnSpc>
            </a:pPr>
            <a:endParaRPr lang="en-US" sz="2000"/>
          </a:p>
          <a:p>
            <a:pPr algn="l">
              <a:lnSpc>
                <a:spcPct val="80000"/>
              </a:lnSpc>
            </a:pPr>
            <a:r>
              <a:rPr lang="en-US" sz="2400" i="1"/>
              <a:t>Voice is the author's style, the quality that makes his or her writing unique, and which conveys the author's attitude, personality, and character</a:t>
            </a:r>
            <a:r>
              <a:rPr lang="en-US" sz="2400"/>
              <a:t>.</a:t>
            </a:r>
            <a:r>
              <a:rPr lang="en-US" sz="2400">
                <a:latin typeface="Times New Roman" pitchFamily="18" charset="0"/>
              </a:rPr>
              <a:t> </a:t>
            </a:r>
          </a:p>
          <a:p>
            <a:pPr algn="l">
              <a:lnSpc>
                <a:spcPct val="80000"/>
              </a:lnSpc>
            </a:pPr>
            <a:endParaRPr lang="en-US" sz="2400">
              <a:latin typeface="Times New Roman" pitchFamily="18" charset="0"/>
            </a:endParaRPr>
          </a:p>
          <a:p>
            <a:pPr algn="l">
              <a:lnSpc>
                <a:spcPct val="80000"/>
              </a:lnSpc>
            </a:pPr>
            <a:r>
              <a:rPr lang="en-US" sz="2400" i="1">
                <a:latin typeface="Times New Roman" pitchFamily="18" charset="0"/>
              </a:rPr>
              <a:t>Steinbeck's voice, curiously contemporary thirty and fifty and sixty years later, urges us to take heed, to appreciate that external world and our bonds to it. And Steinbeck's ghostly voice of understanding and solace endures, inspires.</a:t>
            </a:r>
            <a:r>
              <a:rPr lang="en-US" sz="2400"/>
              <a:t> </a:t>
            </a:r>
            <a:r>
              <a:rPr lang="en-US" sz="1600"/>
              <a:t>(Shillinglaw, Dr. Susan)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smtClean="0"/>
              <a:t>Isocolon</a:t>
            </a:r>
            <a:r>
              <a:rPr lang="en-US" dirty="0" smtClean="0"/>
              <a:t>	</a:t>
            </a:r>
            <a:endParaRPr lang="en-US" dirty="0"/>
          </a:p>
        </p:txBody>
      </p:sp>
      <p:sp>
        <p:nvSpPr>
          <p:cNvPr id="3" name="Content Placeholder 2"/>
          <p:cNvSpPr>
            <a:spLocks noGrp="1"/>
          </p:cNvSpPr>
          <p:nvPr>
            <p:ph idx="1"/>
          </p:nvPr>
        </p:nvSpPr>
        <p:spPr/>
        <p:txBody>
          <a:bodyPr/>
          <a:lstStyle/>
          <a:p>
            <a:r>
              <a:rPr lang="en-US" dirty="0" smtClean="0"/>
              <a:t>Parallel elements similar not only in structure but in length – the same number of words or </a:t>
            </a:r>
            <a:r>
              <a:rPr lang="en-US" dirty="0" smtClean="0"/>
              <a:t>even </a:t>
            </a:r>
            <a:r>
              <a:rPr lang="en-US" dirty="0" smtClean="0"/>
              <a:t>syllables.</a:t>
            </a:r>
          </a:p>
          <a:p>
            <a:endParaRPr lang="en-US" dirty="0"/>
          </a:p>
          <a:p>
            <a:pPr>
              <a:buNone/>
            </a:pPr>
            <a:r>
              <a:rPr lang="en-US" dirty="0" smtClean="0"/>
              <a:t>“</a:t>
            </a:r>
            <a:r>
              <a:rPr lang="en-US" sz="2800" i="1" dirty="0" smtClean="0"/>
              <a:t>His purpose was to impress the ignorant, to perplex the dubious, and to confound the scrupulous.” </a:t>
            </a:r>
            <a:endParaRPr lang="en-US" sz="28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09600" y="381000"/>
            <a:ext cx="7772400" cy="990600"/>
          </a:xfrm>
        </p:spPr>
        <p:txBody>
          <a:bodyPr/>
          <a:lstStyle/>
          <a:p>
            <a:r>
              <a:rPr lang="en-US" sz="5400">
                <a:latin typeface="Eras Demi ITC" pitchFamily="34" charset="0"/>
              </a:rPr>
              <a:t>Antithesis</a:t>
            </a:r>
            <a:endParaRPr lang="en-US" sz="4000"/>
          </a:p>
        </p:txBody>
      </p:sp>
      <p:sp>
        <p:nvSpPr>
          <p:cNvPr id="4099" name="Rectangle 3"/>
          <p:cNvSpPr>
            <a:spLocks noGrp="1" noChangeArrowheads="1"/>
          </p:cNvSpPr>
          <p:nvPr>
            <p:ph type="subTitle" idx="1"/>
          </p:nvPr>
        </p:nvSpPr>
        <p:spPr>
          <a:xfrm>
            <a:off x="381000" y="1524000"/>
            <a:ext cx="8229600" cy="4876800"/>
          </a:xfrm>
        </p:spPr>
        <p:txBody>
          <a:bodyPr/>
          <a:lstStyle/>
          <a:p>
            <a:r>
              <a:rPr lang="en-US"/>
              <a:t>Presentation of two contrasting images – ideas are balanced by word, phrase, clause, or paragraphs.</a:t>
            </a:r>
          </a:p>
          <a:p>
            <a:endParaRPr lang="en-US"/>
          </a:p>
          <a:p>
            <a:r>
              <a:rPr lang="en-US">
                <a:latin typeface="Times New Roman" pitchFamily="18" charset="0"/>
              </a:rPr>
              <a:t>“To be or not to be…”</a:t>
            </a:r>
          </a:p>
          <a:p>
            <a:r>
              <a:rPr lang="en-US">
                <a:latin typeface="Times New Roman" pitchFamily="18" charset="0"/>
              </a:rPr>
              <a:t>“Ask not what your country can do for you, ask what you can do for your country…” </a:t>
            </a:r>
          </a:p>
          <a:p>
            <a:r>
              <a:rPr lang="en-US">
                <a:latin typeface="Times New Roman" pitchFamily="18" charset="0"/>
              </a:rPr>
              <a:t>“Give me liberty or give me death.”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Anastrophe</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smtClean="0"/>
              <a:t>Inversion of the natural or usual word order. Because deviation surprises expectation anastrophe can be an effective device for gaining attention, through its chief function is to secure emphasis:</a:t>
            </a:r>
          </a:p>
          <a:p>
            <a:endParaRPr lang="en-US" dirty="0"/>
          </a:p>
          <a:p>
            <a:pPr>
              <a:buNone/>
            </a:pPr>
            <a:r>
              <a:rPr lang="en-US" dirty="0" smtClean="0"/>
              <a:t>“</a:t>
            </a:r>
            <a:r>
              <a:rPr lang="en-US" sz="2800" dirty="0" smtClean="0"/>
              <a:t>Backward runs the sentences, till reels the mind.”</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Apposition</a:t>
            </a:r>
            <a:endParaRPr lang="en-US" b="1" dirty="0"/>
          </a:p>
        </p:txBody>
      </p:sp>
      <p:sp>
        <p:nvSpPr>
          <p:cNvPr id="3" name="Content Placeholder 2"/>
          <p:cNvSpPr>
            <a:spLocks noGrp="1"/>
          </p:cNvSpPr>
          <p:nvPr>
            <p:ph idx="1"/>
          </p:nvPr>
        </p:nvSpPr>
        <p:spPr/>
        <p:txBody>
          <a:bodyPr/>
          <a:lstStyle/>
          <a:p>
            <a:r>
              <a:rPr lang="en-US" dirty="0" smtClean="0"/>
              <a:t>Placing side by side two coordinate elements, the second of which serves as an explanation or modification of the first. </a:t>
            </a:r>
            <a:endParaRPr lang="en-US" dirty="0"/>
          </a:p>
          <a:p>
            <a:endParaRPr lang="en-US" sz="2800" i="1" dirty="0" smtClean="0"/>
          </a:p>
          <a:p>
            <a:pPr>
              <a:buNone/>
            </a:pPr>
            <a:r>
              <a:rPr lang="en-US" sz="2800" i="1" dirty="0" smtClean="0"/>
              <a:t>Mrs. Garcia, my crazy </a:t>
            </a:r>
            <a:r>
              <a:rPr lang="en-US" sz="2800" i="1" dirty="0" err="1" smtClean="0"/>
              <a:t>english</a:t>
            </a:r>
            <a:r>
              <a:rPr lang="en-US" sz="2800" i="1" dirty="0" smtClean="0"/>
              <a:t> teacher, was absent on Friday.</a:t>
            </a:r>
            <a:endParaRPr lang="en-US" sz="2800"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7227</TotalTime>
  <Words>2865</Words>
  <Application>Microsoft Office PowerPoint</Application>
  <PresentationFormat>On-screen Show (4:3)</PresentationFormat>
  <Paragraphs>252</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Default Design</vt:lpstr>
      <vt:lpstr>August 28th, 2014</vt:lpstr>
      <vt:lpstr>Introduction to Rhetoric</vt:lpstr>
      <vt:lpstr>Narrative of the Life  of Frederick Douglass</vt:lpstr>
      <vt:lpstr>Rhetorical Terms for AP Language &amp; Composition</vt:lpstr>
      <vt:lpstr>Parallelism</vt:lpstr>
      <vt:lpstr>Isocolon </vt:lpstr>
      <vt:lpstr>Antithesis</vt:lpstr>
      <vt:lpstr>Anastrophe</vt:lpstr>
      <vt:lpstr>Apposition</vt:lpstr>
      <vt:lpstr>Asyndeton </vt:lpstr>
      <vt:lpstr>Polysyndeton </vt:lpstr>
      <vt:lpstr>Slide 12</vt:lpstr>
      <vt:lpstr>Slide 13</vt:lpstr>
      <vt:lpstr>Slide 14</vt:lpstr>
      <vt:lpstr>Climax</vt:lpstr>
      <vt:lpstr>Slide 16</vt:lpstr>
      <vt:lpstr>Slide 17</vt:lpstr>
      <vt:lpstr>Puns</vt:lpstr>
      <vt:lpstr>Slide 19</vt:lpstr>
      <vt:lpstr>Anthimeria</vt:lpstr>
      <vt:lpstr>Periphrasis</vt:lpstr>
      <vt:lpstr>Litotes</vt:lpstr>
      <vt:lpstr>Oxymoron vs. Paradox</vt:lpstr>
      <vt:lpstr>Argumentation</vt:lpstr>
      <vt:lpstr>Colloquialism</vt:lpstr>
      <vt:lpstr>Connotation</vt:lpstr>
      <vt:lpstr>Deduction</vt:lpstr>
      <vt:lpstr>Description</vt:lpstr>
      <vt:lpstr>Diction</vt:lpstr>
      <vt:lpstr>Didactic</vt:lpstr>
      <vt:lpstr>Discourse</vt:lpstr>
      <vt:lpstr>Emotional Appeal</vt:lpstr>
      <vt:lpstr>Ethical Appeal</vt:lpstr>
      <vt:lpstr>Euphemism</vt:lpstr>
      <vt:lpstr>Exposition</vt:lpstr>
      <vt:lpstr>Genre</vt:lpstr>
      <vt:lpstr>Hyperbole</vt:lpstr>
      <vt:lpstr>Imagery</vt:lpstr>
      <vt:lpstr>Induction</vt:lpstr>
      <vt:lpstr>Logical Appeal</vt:lpstr>
      <vt:lpstr>Mood</vt:lpstr>
      <vt:lpstr>Rhetorical Question</vt:lpstr>
      <vt:lpstr>Sarcasm</vt:lpstr>
      <vt:lpstr>Style</vt:lpstr>
      <vt:lpstr>Syllogism</vt:lpstr>
      <vt:lpstr>Syntax</vt:lpstr>
      <vt:lpstr>Theme</vt:lpstr>
      <vt:lpstr>Thesis</vt:lpstr>
      <vt:lpstr>Tone</vt:lpstr>
      <vt:lpstr>Voice</vt:lpstr>
    </vt:vector>
  </TitlesOfParts>
  <Company>RCBOE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Rhetorical Terms for AP Language &amp; Composition</dc:title>
  <dc:creator>RHS</dc:creator>
  <cp:lastModifiedBy>EPISD</cp:lastModifiedBy>
  <cp:revision>41</cp:revision>
  <dcterms:created xsi:type="dcterms:W3CDTF">2012-02-06T21:41:14Z</dcterms:created>
  <dcterms:modified xsi:type="dcterms:W3CDTF">2014-08-28T19:59:25Z</dcterms:modified>
</cp:coreProperties>
</file>