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2"/>
    </p:cViewPr>
  </p:sorterViewPr>
  <p:notesViewPr>
    <p:cSldViewPr>
      <p:cViewPr varScale="1">
        <p:scale>
          <a:sx n="56" d="100"/>
          <a:sy n="56" d="100"/>
        </p:scale>
        <p:origin x="-180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09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576B433-DE29-4571-9C8E-85D4F27EDC4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CC9B9-875B-49BF-937B-FEE365AC01D6}" type="slidenum">
              <a:rPr lang="en-US"/>
              <a:pPr/>
              <a:t>1</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7E236-83ED-4ADD-B6C6-6D3225BEAB2B}" type="slidenum">
              <a:rPr lang="en-US"/>
              <a:pPr/>
              <a:t>10</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DE2F6-EBD0-47E8-A0FF-1B9B2523169B}" type="slidenum">
              <a:rPr lang="en-US"/>
              <a:pPr/>
              <a:t>11</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EEA3D-2560-4704-891D-BA30135A06B2}" type="slidenum">
              <a:rPr lang="en-US"/>
              <a:pPr/>
              <a:t>12</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40D12-0198-499D-B52B-1045DF69D479}" type="slidenum">
              <a:rPr lang="en-US"/>
              <a:pPr/>
              <a:t>13</a:t>
            </a:fld>
            <a:endParaRPr 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C9C90-30C1-4AB2-9EA6-FFA6889D9900}" type="slidenum">
              <a:rPr lang="en-US"/>
              <a:pPr/>
              <a:t>2</a:t>
            </a:fld>
            <a:endParaRPr 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256AE5-F591-4367-A48C-7A97C33E04C5}" type="slidenum">
              <a:rPr lang="en-US"/>
              <a:pPr/>
              <a:t>3</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B8AA2-AD85-4561-A24A-325D3E789731}" type="slidenum">
              <a:rPr lang="en-US"/>
              <a:pPr/>
              <a:t>4</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65891-69AA-4F32-B858-040D80029A28}" type="slidenum">
              <a:rPr lang="en-US"/>
              <a:pPr/>
              <a:t>5</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714BA-1F1D-4989-941C-72D10BF89DFF}" type="slidenum">
              <a:rPr lang="en-US"/>
              <a:pPr/>
              <a:t>6</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5233F-3979-4206-BFB1-05D58A9F10EE}" type="slidenum">
              <a:rPr lang="en-US"/>
              <a:pPr/>
              <a:t>7</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F753C-5D3C-4C9D-8C06-95DBA73B2F6D}" type="slidenum">
              <a:rPr lang="en-US"/>
              <a:pPr/>
              <a:t>8</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4139F-683A-4DBB-806B-BCECF4BBB283}" type="slidenum">
              <a:rPr lang="en-US"/>
              <a:pPr/>
              <a:t>9</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9144000" cy="6934200"/>
            <a:chOff x="0" y="0"/>
            <a:chExt cx="5760" cy="4368"/>
          </a:xfrm>
        </p:grpSpPr>
        <p:sp>
          <p:nvSpPr>
            <p:cNvPr id="3891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891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1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891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891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892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2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2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2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892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892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892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892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892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892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893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893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893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8933"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3893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8935" name="Rectangle 23"/>
          <p:cNvSpPr>
            <a:spLocks noGrp="1" noChangeArrowheads="1"/>
          </p:cNvSpPr>
          <p:nvPr>
            <p:ph type="dt" sz="quarter" idx="2"/>
          </p:nvPr>
        </p:nvSpPr>
        <p:spPr/>
        <p:txBody>
          <a:bodyPr/>
          <a:lstStyle>
            <a:lvl1pPr>
              <a:defRPr/>
            </a:lvl1pPr>
          </a:lstStyle>
          <a:p>
            <a:endParaRPr lang="en-US"/>
          </a:p>
        </p:txBody>
      </p:sp>
      <p:sp>
        <p:nvSpPr>
          <p:cNvPr id="38936" name="Rectangle 24"/>
          <p:cNvSpPr>
            <a:spLocks noGrp="1" noChangeArrowheads="1"/>
          </p:cNvSpPr>
          <p:nvPr>
            <p:ph type="ftr" sz="quarter" idx="3"/>
          </p:nvPr>
        </p:nvSpPr>
        <p:spPr/>
        <p:txBody>
          <a:bodyPr/>
          <a:lstStyle>
            <a:lvl1pPr>
              <a:defRPr/>
            </a:lvl1pPr>
          </a:lstStyle>
          <a:p>
            <a:endParaRPr lang="en-US"/>
          </a:p>
        </p:txBody>
      </p:sp>
      <p:sp>
        <p:nvSpPr>
          <p:cNvPr id="38937" name="Rectangle 25"/>
          <p:cNvSpPr>
            <a:spLocks noGrp="1" noChangeArrowheads="1"/>
          </p:cNvSpPr>
          <p:nvPr>
            <p:ph type="sldNum" sz="quarter" idx="4"/>
          </p:nvPr>
        </p:nvSpPr>
        <p:spPr/>
        <p:txBody>
          <a:bodyPr/>
          <a:lstStyle>
            <a:lvl1pPr>
              <a:defRPr/>
            </a:lvl1pPr>
          </a:lstStyle>
          <a:p>
            <a:fld id="{A8E7D191-4FAC-41C3-B472-0A8B3B41B91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A74999-F525-45E0-8253-F0E5BD16C5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F9CDB-CEEE-4395-97A7-11E49F9541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DB80D5-C1EA-4058-AFD2-284F1704B2A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0A72A-19EA-42A7-A5A0-599063969BF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421D2E-A9B7-444B-AD6A-840AA0553C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BAECC1-4A96-4A88-8449-1ABAD4EDEBF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0D2920-D571-4560-8EF2-FC10D3050A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A1AC08-0CC1-4FA7-A794-C3B82CA7DF3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85F52C-D9AF-425D-B62E-60C747B552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55C271-61B6-42CB-83D3-F1E5ED3AE1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44000" cy="6934200"/>
            <a:chOff x="0" y="0"/>
            <a:chExt cx="5760" cy="4368"/>
          </a:xfrm>
        </p:grpSpPr>
        <p:sp>
          <p:nvSpPr>
            <p:cNvPr id="3789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789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790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790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790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790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790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790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790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0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790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790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1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791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791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A527E3F4-AD79-448E-A5D9-F0D9ACE970C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b="0"/>
              <a:t>How to Prepare an Annotated Bibliography</a:t>
            </a:r>
            <a:br>
              <a:rPr lang="en-US" sz="4800" b="0"/>
            </a:br>
            <a:endParaRPr lang="en-US" sz="4800" b="0"/>
          </a:p>
        </p:txBody>
      </p:sp>
      <p:sp>
        <p:nvSpPr>
          <p:cNvPr id="2051" name="Rectangle 3"/>
          <p:cNvSpPr>
            <a:spLocks noGrp="1" noChangeArrowheads="1"/>
          </p:cNvSpPr>
          <p:nvPr>
            <p:ph type="subTitle" idx="1"/>
          </p:nvPr>
        </p:nvSpPr>
        <p:spPr>
          <a:xfrm>
            <a:off x="1371600" y="4953000"/>
            <a:ext cx="6400800" cy="685800"/>
          </a:xfrm>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Same Annotation</a:t>
            </a:r>
          </a:p>
        </p:txBody>
      </p:sp>
      <p:sp>
        <p:nvSpPr>
          <p:cNvPr id="12291" name="Rectangle 3"/>
          <p:cNvSpPr>
            <a:spLocks noGrp="1" noChangeArrowheads="1"/>
          </p:cNvSpPr>
          <p:nvPr>
            <p:ph type="body" idx="1"/>
          </p:nvPr>
        </p:nvSpPr>
        <p:spPr/>
        <p:txBody>
          <a:bodyPr/>
          <a:lstStyle/>
          <a:p>
            <a:pPr>
              <a:lnSpc>
                <a:spcPct val="80000"/>
              </a:lnSpc>
              <a:buFont typeface="Wingdings" pitchFamily="2" charset="2"/>
              <a:buNone/>
            </a:pPr>
            <a:r>
              <a:rPr lang="en-US" sz="2800"/>
              <a:t>   Five or six sentences describing the article: </a:t>
            </a:r>
            <a:br>
              <a:rPr lang="en-US" sz="2800"/>
            </a:br>
            <a:r>
              <a:rPr lang="en-US" sz="2800"/>
              <a:t/>
            </a:r>
            <a:br>
              <a:rPr lang="en-US" sz="2800"/>
            </a:br>
            <a:r>
              <a:rPr lang="en-US" sz="2800"/>
              <a:t>Information about the author of the article;</a:t>
            </a:r>
            <a:br>
              <a:rPr lang="en-US" sz="2800"/>
            </a:br>
            <a:r>
              <a:rPr lang="en-US" sz="2800"/>
              <a:t>The point of view of the author/scholar;</a:t>
            </a:r>
          </a:p>
          <a:p>
            <a:pPr>
              <a:lnSpc>
                <a:spcPct val="80000"/>
              </a:lnSpc>
              <a:buFont typeface="Wingdings" pitchFamily="2" charset="2"/>
              <a:buNone/>
            </a:pPr>
            <a:r>
              <a:rPr lang="en-US" sz="2800"/>
              <a:t>    School of thought;</a:t>
            </a:r>
            <a:br>
              <a:rPr lang="en-US" sz="2800"/>
            </a:br>
            <a:r>
              <a:rPr lang="en-US" sz="2800"/>
              <a:t/>
            </a:r>
            <a:br>
              <a:rPr lang="en-US" sz="2800"/>
            </a:br>
            <a:r>
              <a:rPr lang="en-US" sz="2800"/>
              <a:t>What kind of article is it…literary criticism, historical piece, biographical,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457200"/>
            <a:ext cx="8229600" cy="1143000"/>
          </a:xfrm>
        </p:spPr>
        <p:txBody>
          <a:bodyPr/>
          <a:lstStyle/>
          <a:p>
            <a:r>
              <a:rPr lang="en-US" sz="4000" b="0" i="1"/>
              <a:t>What an annotation should include:</a:t>
            </a:r>
            <a:r>
              <a:rPr lang="en-US" sz="4000"/>
              <a:t/>
            </a:r>
            <a:br>
              <a:rPr lang="en-US" sz="4000"/>
            </a:br>
            <a:endParaRPr lang="en-US" sz="4000"/>
          </a:p>
        </p:txBody>
      </p:sp>
      <p:sp>
        <p:nvSpPr>
          <p:cNvPr id="13315" name="Rectangle 3"/>
          <p:cNvSpPr>
            <a:spLocks noGrp="1" noChangeArrowheads="1"/>
          </p:cNvSpPr>
          <p:nvPr>
            <p:ph type="body" idx="1"/>
          </p:nvPr>
        </p:nvSpPr>
        <p:spPr/>
        <p:txBody>
          <a:bodyPr/>
          <a:lstStyle/>
          <a:p>
            <a:pPr>
              <a:lnSpc>
                <a:spcPct val="80000"/>
              </a:lnSpc>
            </a:pPr>
            <a:r>
              <a:rPr lang="en-US" sz="2800"/>
              <a:t>Complete bibliographic information. </a:t>
            </a:r>
          </a:p>
          <a:p>
            <a:pPr>
              <a:lnSpc>
                <a:spcPct val="80000"/>
              </a:lnSpc>
            </a:pPr>
            <a:r>
              <a:rPr lang="en-US" sz="2800"/>
              <a:t>Some or all of the following: </a:t>
            </a:r>
          </a:p>
          <a:p>
            <a:pPr lvl="1">
              <a:lnSpc>
                <a:spcPct val="80000"/>
              </a:lnSpc>
            </a:pPr>
            <a:r>
              <a:rPr lang="en-US" sz="2400"/>
              <a:t>Information to explain the authority and/or qualifications of the author. For example: Dr. William Smith, a history professor at XYZ University, based his book on twenty years of research. </a:t>
            </a:r>
          </a:p>
          <a:p>
            <a:pPr lvl="1">
              <a:lnSpc>
                <a:spcPct val="80000"/>
              </a:lnSpc>
            </a:pPr>
            <a:r>
              <a:rPr lang="en-US" sz="2400"/>
              <a:t>Scope and main purpose of the work. </a:t>
            </a:r>
          </a:p>
          <a:p>
            <a:pPr lvl="1">
              <a:lnSpc>
                <a:spcPct val="80000"/>
              </a:lnSpc>
            </a:pPr>
            <a:r>
              <a:rPr lang="en-US" sz="2400"/>
              <a:t>Any biases that you detect. </a:t>
            </a:r>
          </a:p>
          <a:p>
            <a:pPr lvl="1">
              <a:lnSpc>
                <a:spcPct val="80000"/>
              </a:lnSpc>
            </a:pPr>
            <a:r>
              <a:rPr lang="en-US" sz="2400"/>
              <a:t>Intended audience and level of reading difficulty. </a:t>
            </a:r>
          </a:p>
          <a:p>
            <a:pPr lvl="1">
              <a:lnSpc>
                <a:spcPct val="80000"/>
              </a:lnSpc>
            </a:pPr>
            <a:r>
              <a:rPr lang="en-US" sz="2400"/>
              <a:t>The relationship, if any, to other works in the area of study. </a:t>
            </a:r>
          </a:p>
          <a:p>
            <a:pPr lvl="1">
              <a:lnSpc>
                <a:spcPct val="80000"/>
              </a:lnSpc>
            </a:pPr>
            <a:r>
              <a:rPr lang="en-US" sz="2400"/>
              <a:t>A summary comment, e.g., "A popular account directed at educated adults." </a:t>
            </a:r>
          </a:p>
          <a:p>
            <a:pPr>
              <a:lnSpc>
                <a:spcPct val="80000"/>
              </a:lnSpc>
            </a:pPr>
            <a:r>
              <a:rPr lang="en-US" sz="2800"/>
              <a:t>The annotation should be about 100 to 200 words. </a:t>
            </a:r>
          </a:p>
          <a:p>
            <a:pPr>
              <a:lnSpc>
                <a:spcPct val="80000"/>
              </a:lnSpc>
            </a:pP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Book Example</a:t>
            </a:r>
          </a:p>
        </p:txBody>
      </p:sp>
      <p:sp>
        <p:nvSpPr>
          <p:cNvPr id="14339" name="Rectangle 3"/>
          <p:cNvSpPr>
            <a:spLocks noGrp="1" noChangeArrowheads="1"/>
          </p:cNvSpPr>
          <p:nvPr>
            <p:ph type="body" idx="1"/>
          </p:nvPr>
        </p:nvSpPr>
        <p:spPr/>
        <p:txBody>
          <a:bodyPr/>
          <a:lstStyle/>
          <a:p>
            <a:r>
              <a:rPr lang="en-US" sz="2800"/>
              <a:t>Goulart, R. (1989). </a:t>
            </a:r>
            <a:r>
              <a:rPr lang="en-US" sz="2800" i="1"/>
              <a:t>The Great Comic Book Artists, Volume 2.</a:t>
            </a:r>
            <a:r>
              <a:rPr lang="en-US" sz="2800"/>
              <a:t> New York: St Martin's Press.</a:t>
            </a:r>
            <a:br>
              <a:rPr lang="en-US" sz="2800"/>
            </a:br>
            <a:r>
              <a:rPr lang="en-US" sz="2800"/>
              <a:t/>
            </a:r>
            <a:br>
              <a:rPr lang="en-US" sz="2800"/>
            </a:br>
            <a:r>
              <a:rPr lang="en-US" sz="2800"/>
              <a:t>The alphabetically arranged entries include one page each for the artist biography and black-and-white reprinted art. The subjective choices for inclusion reflect a pronounced American, corporate bias. This slant and the blurry comic-book reproductions render the title a cut below Goulart's usual high standards.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Another Example…</a:t>
            </a:r>
          </a:p>
        </p:txBody>
      </p:sp>
      <p:sp>
        <p:nvSpPr>
          <p:cNvPr id="15363" name="Rectangle 3"/>
          <p:cNvSpPr>
            <a:spLocks noGrp="1" noChangeArrowheads="1"/>
          </p:cNvSpPr>
          <p:nvPr>
            <p:ph type="body" idx="1"/>
          </p:nvPr>
        </p:nvSpPr>
        <p:spPr/>
        <p:txBody>
          <a:bodyPr/>
          <a:lstStyle/>
          <a:p>
            <a:pPr>
              <a:lnSpc>
                <a:spcPct val="90000"/>
              </a:lnSpc>
              <a:buFont typeface="Wingdings" pitchFamily="2" charset="2"/>
              <a:buNone/>
            </a:pPr>
            <a:r>
              <a:rPr lang="en-US" sz="2800"/>
              <a:t>Larkin, C. (Ed.). (1992). </a:t>
            </a:r>
            <a:r>
              <a:rPr lang="en-US" sz="2800" i="1"/>
              <a:t>The Guinness Encyclopedia of Popular Music. </a:t>
            </a:r>
            <a:r>
              <a:rPr lang="en-US" sz="2800"/>
              <a:t>London: Guinness.</a:t>
            </a:r>
            <a:br>
              <a:rPr lang="en-US" sz="2800"/>
            </a:br>
            <a:r>
              <a:rPr lang="en-US" sz="2800"/>
              <a:t>  </a:t>
            </a:r>
          </a:p>
          <a:p>
            <a:pPr>
              <a:lnSpc>
                <a:spcPct val="90000"/>
              </a:lnSpc>
              <a:buFont typeface="Wingdings" pitchFamily="2" charset="2"/>
              <a:buNone/>
            </a:pPr>
            <a:r>
              <a:rPr lang="en-US" sz="2800"/>
              <a:t>    Very comprehensive reference book of 3,296 pages (more than 10,000 entries) encompassing all styles of popular music, including jazz. Primarily biographical, but does contain record label histories. Entries from 150 to 3,000 words, though some important artists have longer entries. Most artists from UK and US, though additionally many reggae, Latin, and Afro-pop artists from outside these countries. Most entries include discography.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b="0"/>
              <a:t>WHAT IS AN ANNOTATED BIBLIOGRAPHY?</a:t>
            </a:r>
            <a:r>
              <a:rPr lang="en-US" sz="4000"/>
              <a:t> </a:t>
            </a:r>
          </a:p>
        </p:txBody>
      </p:sp>
      <p:sp>
        <p:nvSpPr>
          <p:cNvPr id="3075" name="Rectangle 3"/>
          <p:cNvSpPr>
            <a:spLocks noGrp="1" noChangeArrowheads="1"/>
          </p:cNvSpPr>
          <p:nvPr>
            <p:ph type="body" idx="1"/>
          </p:nvPr>
        </p:nvSpPr>
        <p:spPr/>
        <p:txBody>
          <a:bodyPr/>
          <a:lstStyle/>
          <a:p>
            <a:pPr>
              <a:lnSpc>
                <a:spcPct val="90000"/>
              </a:lnSpc>
              <a:buFont typeface="Wingdings" pitchFamily="2" charset="2"/>
              <a:buNone/>
            </a:pPr>
            <a:r>
              <a:rPr lang="en-US"/>
              <a:t>   An annotated bibliography is a list of citations for books, articles, and documents. </a:t>
            </a:r>
          </a:p>
          <a:p>
            <a:pPr>
              <a:lnSpc>
                <a:spcPct val="90000"/>
              </a:lnSpc>
              <a:buFont typeface="Wingdings" pitchFamily="2" charset="2"/>
              <a:buNone/>
            </a:pPr>
            <a:endParaRPr lang="en-US"/>
          </a:p>
          <a:p>
            <a:pPr>
              <a:lnSpc>
                <a:spcPct val="90000"/>
              </a:lnSpc>
              <a:buFont typeface="Wingdings" pitchFamily="2" charset="2"/>
              <a:buNone/>
            </a:pPr>
            <a:r>
              <a:rPr lang="en-US"/>
              <a:t>    Each citation is followed by a brief (usually about 150 words) descriptive and evaluative paragraph, the annotation. </a:t>
            </a:r>
          </a:p>
          <a:p>
            <a:pPr>
              <a:lnSpc>
                <a:spcPct val="90000"/>
              </a:lnSpc>
              <a:buFont typeface="Wingdings" pitchFamily="2" charset="2"/>
              <a:buNone/>
            </a:pPr>
            <a:endParaRPr lang="en-US"/>
          </a:p>
          <a:p>
            <a:pPr>
              <a:lnSpc>
                <a:spcPct val="90000"/>
              </a:lnSpc>
              <a:buFont typeface="Wingdings" pitchFamily="2" charset="2"/>
              <a:buNone/>
            </a:pPr>
            <a:r>
              <a:rPr lang="en-US"/>
              <a:t>   The purpose of the annotation is to inform the reader of the relevance, accuracy, and quality of the sources cited.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b="0"/>
              <a:t>ANNOTATIONS VS. ABSTRACTS</a:t>
            </a:r>
            <a:r>
              <a:rPr lang="en-US" sz="4000"/>
              <a:t/>
            </a:r>
            <a:br>
              <a:rPr lang="en-US" sz="4000"/>
            </a:br>
            <a:endParaRPr lang="en-US" sz="4000"/>
          </a:p>
        </p:txBody>
      </p:sp>
      <p:sp>
        <p:nvSpPr>
          <p:cNvPr id="4099" name="Rectangle 3"/>
          <p:cNvSpPr>
            <a:spLocks noGrp="1" noChangeArrowheads="1"/>
          </p:cNvSpPr>
          <p:nvPr>
            <p:ph type="body" idx="1"/>
          </p:nvPr>
        </p:nvSpPr>
        <p:spPr/>
        <p:txBody>
          <a:bodyPr/>
          <a:lstStyle/>
          <a:p>
            <a:r>
              <a:rPr lang="en-US" i="1"/>
              <a:t>Abstracts</a:t>
            </a:r>
            <a:r>
              <a:rPr lang="en-US"/>
              <a:t> are the purely descriptive summaries often found at the beginning of scholarly journal articles or in periodical indexes. </a:t>
            </a:r>
          </a:p>
          <a:p>
            <a:endParaRPr lang="en-US"/>
          </a:p>
          <a:p>
            <a:r>
              <a:rPr lang="en-US" i="1"/>
              <a:t>Annotations</a:t>
            </a:r>
            <a:r>
              <a:rPr lang="en-US"/>
              <a:t> are descriptive and critical; they expose the author's point of view, clarity and appropriateness of expression, and authority.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0"/>
              <a:t>THE PROCESS</a:t>
            </a:r>
            <a:r>
              <a:rPr lang="en-US"/>
              <a:t> </a:t>
            </a:r>
          </a:p>
        </p:txBody>
      </p:sp>
      <p:sp>
        <p:nvSpPr>
          <p:cNvPr id="5123" name="Rectangle 3"/>
          <p:cNvSpPr>
            <a:spLocks noGrp="1" noChangeArrowheads="1"/>
          </p:cNvSpPr>
          <p:nvPr>
            <p:ph type="body" idx="1"/>
          </p:nvPr>
        </p:nvSpPr>
        <p:spPr/>
        <p:txBody>
          <a:bodyPr/>
          <a:lstStyle/>
          <a:p>
            <a:pPr>
              <a:lnSpc>
                <a:spcPct val="90000"/>
              </a:lnSpc>
            </a:pPr>
            <a:r>
              <a:rPr lang="en-US"/>
              <a:t>Creating an annotated bibliography calls for the application of a variety of intellectual skills: concise exposition, succinct analysis, and informed library research.</a:t>
            </a:r>
          </a:p>
          <a:p>
            <a:pPr>
              <a:lnSpc>
                <a:spcPct val="90000"/>
              </a:lnSpc>
            </a:pPr>
            <a:r>
              <a:rPr lang="en-US"/>
              <a:t>First, locate and record citations to books, periodicals, and documents that may contain useful information and ideas on your topic. </a:t>
            </a:r>
          </a:p>
          <a:p>
            <a:pPr>
              <a:lnSpc>
                <a:spcPct val="90000"/>
              </a:lnSpc>
            </a:pPr>
            <a:r>
              <a:rPr lang="en-US"/>
              <a:t>Briefly examine and review the actual items. Then choose those works that provide a variety of perspectives on your topic.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The Process Continued</a:t>
            </a:r>
          </a:p>
        </p:txBody>
      </p:sp>
      <p:sp>
        <p:nvSpPr>
          <p:cNvPr id="6147" name="Rectangle 3"/>
          <p:cNvSpPr>
            <a:spLocks noGrp="1" noChangeArrowheads="1"/>
          </p:cNvSpPr>
          <p:nvPr>
            <p:ph type="body" idx="1"/>
          </p:nvPr>
        </p:nvSpPr>
        <p:spPr/>
        <p:txBody>
          <a:bodyPr/>
          <a:lstStyle/>
          <a:p>
            <a:pPr>
              <a:lnSpc>
                <a:spcPct val="90000"/>
              </a:lnSpc>
              <a:buFont typeface="Wingdings" pitchFamily="2" charset="2"/>
              <a:buNone/>
            </a:pPr>
            <a:r>
              <a:rPr lang="en-US" sz="2800"/>
              <a:t>Cite the book, article, or document using the appropriate style.</a:t>
            </a:r>
          </a:p>
          <a:p>
            <a:pPr>
              <a:lnSpc>
                <a:spcPct val="90000"/>
              </a:lnSpc>
              <a:buFont typeface="Wingdings" pitchFamily="2" charset="2"/>
              <a:buNone/>
            </a:pPr>
            <a:r>
              <a:rPr lang="en-US" sz="2800"/>
              <a:t>Write a concise annotation that summarizes the central theme and scope of the book or article. Include one or more sentences that</a:t>
            </a:r>
          </a:p>
          <a:p>
            <a:pPr>
              <a:lnSpc>
                <a:spcPct val="90000"/>
              </a:lnSpc>
            </a:pPr>
            <a:r>
              <a:rPr lang="en-US" sz="2800"/>
              <a:t>(a) evaluate the authority or background of the author, </a:t>
            </a:r>
          </a:p>
          <a:p>
            <a:pPr>
              <a:lnSpc>
                <a:spcPct val="90000"/>
              </a:lnSpc>
            </a:pPr>
            <a:r>
              <a:rPr lang="en-US" sz="2800"/>
              <a:t>(b) comment on the intended audience,</a:t>
            </a:r>
          </a:p>
          <a:p>
            <a:pPr>
              <a:lnSpc>
                <a:spcPct val="90000"/>
              </a:lnSpc>
            </a:pPr>
            <a:r>
              <a:rPr lang="en-US" sz="2800"/>
              <a:t>(c) compare or contrast this work with another you have cited, or </a:t>
            </a:r>
          </a:p>
          <a:p>
            <a:pPr>
              <a:lnSpc>
                <a:spcPct val="90000"/>
              </a:lnSpc>
            </a:pPr>
            <a:r>
              <a:rPr lang="en-US" sz="2800"/>
              <a:t>(d) explain how this work illuminates your bibliography topic.</a:t>
            </a:r>
          </a:p>
          <a:p>
            <a:pPr>
              <a:lnSpc>
                <a:spcPct val="90000"/>
              </a:lnSpc>
            </a:pP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609600"/>
            <a:ext cx="7929563" cy="1143000"/>
          </a:xfrm>
        </p:spPr>
        <p:txBody>
          <a:bodyPr/>
          <a:lstStyle/>
          <a:p>
            <a:r>
              <a:rPr lang="en-US" sz="4000" b="0"/>
              <a:t>CRITICALLY APPRAISING THE BOOK, ARTICLE, OR DOCUMENT</a:t>
            </a:r>
            <a:r>
              <a:rPr lang="en-US" sz="4000"/>
              <a:t> </a:t>
            </a:r>
          </a:p>
        </p:txBody>
      </p:sp>
      <p:sp>
        <p:nvSpPr>
          <p:cNvPr id="7171" name="Rectangle 3"/>
          <p:cNvSpPr>
            <a:spLocks noGrp="1" noChangeArrowheads="1"/>
          </p:cNvSpPr>
          <p:nvPr>
            <p:ph type="body" idx="1"/>
          </p:nvPr>
        </p:nvSpPr>
        <p:spPr>
          <a:xfrm>
            <a:off x="914400" y="1828800"/>
            <a:ext cx="8229600" cy="4525963"/>
          </a:xfrm>
        </p:spPr>
        <p:txBody>
          <a:bodyPr/>
          <a:lstStyle/>
          <a:p>
            <a:endParaRPr lang="en-US"/>
          </a:p>
          <a:p>
            <a:endParaRPr lang="en-US"/>
          </a:p>
          <a:p>
            <a:pPr>
              <a:buFont typeface="Wingdings" pitchFamily="2" charset="2"/>
              <a:buNone/>
            </a:pPr>
            <a:r>
              <a:rPr lang="en-US"/>
              <a:t>	For guidance in critically appraising and analyzing the sources for your bibliography, think about the following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Questions to Consider ???</a:t>
            </a:r>
          </a:p>
        </p:txBody>
      </p:sp>
      <p:sp>
        <p:nvSpPr>
          <p:cNvPr id="8195" name="Rectangle 3"/>
          <p:cNvSpPr>
            <a:spLocks noGrp="1" noChangeArrowheads="1"/>
          </p:cNvSpPr>
          <p:nvPr>
            <p:ph type="body" idx="1"/>
          </p:nvPr>
        </p:nvSpPr>
        <p:spPr>
          <a:xfrm>
            <a:off x="457200" y="1219200"/>
            <a:ext cx="8229600" cy="4530725"/>
          </a:xfrm>
        </p:spPr>
        <p:txBody>
          <a:bodyPr/>
          <a:lstStyle/>
          <a:p>
            <a:pPr>
              <a:lnSpc>
                <a:spcPct val="80000"/>
              </a:lnSpc>
            </a:pPr>
            <a:r>
              <a:rPr lang="en-US" sz="2800"/>
              <a:t>What are the author's credentials--institutional affiliation? </a:t>
            </a:r>
          </a:p>
          <a:p>
            <a:pPr>
              <a:lnSpc>
                <a:spcPct val="80000"/>
              </a:lnSpc>
            </a:pPr>
            <a:r>
              <a:rPr lang="en-US" sz="2800"/>
              <a:t>Have you seen the author's name cited in other sources or bibliographies? (respected authors are cited frequently by other scholars)  </a:t>
            </a:r>
          </a:p>
          <a:p>
            <a:pPr>
              <a:lnSpc>
                <a:spcPct val="80000"/>
              </a:lnSpc>
            </a:pPr>
            <a:r>
              <a:rPr lang="en-US" sz="2800"/>
              <a:t>When was the source published? </a:t>
            </a:r>
          </a:p>
          <a:p>
            <a:pPr>
              <a:lnSpc>
                <a:spcPct val="80000"/>
              </a:lnSpc>
            </a:pPr>
            <a:r>
              <a:rPr lang="en-US" sz="2800"/>
              <a:t>Is the source current or out-of-date for your topic? </a:t>
            </a:r>
          </a:p>
          <a:p>
            <a:pPr>
              <a:lnSpc>
                <a:spcPct val="80000"/>
              </a:lnSpc>
            </a:pPr>
            <a:r>
              <a:rPr lang="en-US" sz="2800"/>
              <a:t>Is this a first edition? </a:t>
            </a:r>
          </a:p>
          <a:p>
            <a:pPr>
              <a:lnSpc>
                <a:spcPct val="80000"/>
              </a:lnSpc>
            </a:pPr>
            <a:r>
              <a:rPr lang="en-US" sz="2800"/>
              <a:t>If the source is published by a university press, it is likely to be scholarly </a:t>
            </a:r>
          </a:p>
          <a:p>
            <a:pPr>
              <a:lnSpc>
                <a:spcPct val="80000"/>
              </a:lnSpc>
            </a:pPr>
            <a:r>
              <a:rPr lang="en-US" sz="2800"/>
              <a:t>Is this a </a:t>
            </a:r>
            <a:r>
              <a:rPr lang="en-US" sz="2800" i="1"/>
              <a:t>popular</a:t>
            </a:r>
            <a:r>
              <a:rPr lang="en-US" sz="2800"/>
              <a:t> magazine or </a:t>
            </a:r>
            <a:r>
              <a:rPr lang="en-US" sz="2800" i="1"/>
              <a:t>scholarly</a:t>
            </a:r>
            <a:r>
              <a:rPr lang="en-US" sz="2800"/>
              <a:t> journal? </a:t>
            </a:r>
          </a:p>
          <a:p>
            <a:pPr>
              <a:lnSpc>
                <a:spcPct val="80000"/>
              </a:lnSpc>
            </a:pPr>
            <a:r>
              <a:rPr lang="en-US" sz="2800"/>
              <a:t>Is the publication aimed at a specialized or a general audience?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More Questions…..</a:t>
            </a:r>
          </a:p>
        </p:txBody>
      </p:sp>
      <p:sp>
        <p:nvSpPr>
          <p:cNvPr id="9219" name="Rectangle 3"/>
          <p:cNvSpPr>
            <a:spLocks noGrp="1" noChangeArrowheads="1"/>
          </p:cNvSpPr>
          <p:nvPr>
            <p:ph type="body" idx="1"/>
          </p:nvPr>
        </p:nvSpPr>
        <p:spPr/>
        <p:txBody>
          <a:bodyPr/>
          <a:lstStyle/>
          <a:p>
            <a:pPr>
              <a:lnSpc>
                <a:spcPct val="90000"/>
              </a:lnSpc>
            </a:pPr>
            <a:r>
              <a:rPr lang="en-US" sz="2400"/>
              <a:t>Is there a bibliography? </a:t>
            </a:r>
          </a:p>
          <a:p>
            <a:pPr>
              <a:lnSpc>
                <a:spcPct val="90000"/>
              </a:lnSpc>
            </a:pPr>
            <a:r>
              <a:rPr lang="en-US" sz="2400"/>
              <a:t>Is the information covered fact, opinion, or propaganda? </a:t>
            </a:r>
          </a:p>
          <a:p>
            <a:pPr>
              <a:lnSpc>
                <a:spcPct val="90000"/>
              </a:lnSpc>
            </a:pPr>
            <a:r>
              <a:rPr lang="en-US" sz="2400"/>
              <a:t>Does the information appear to be valid and well-researched, or is it questionable and unsupported by evidence? </a:t>
            </a:r>
          </a:p>
          <a:p>
            <a:pPr>
              <a:lnSpc>
                <a:spcPct val="90000"/>
              </a:lnSpc>
            </a:pPr>
            <a:r>
              <a:rPr lang="en-US" sz="2400"/>
              <a:t>Are the ideas and arguments advanced more or less in line with other works you have read on the same topic? </a:t>
            </a:r>
          </a:p>
          <a:p>
            <a:pPr>
              <a:lnSpc>
                <a:spcPct val="90000"/>
              </a:lnSpc>
            </a:pPr>
            <a:r>
              <a:rPr lang="en-US" sz="2400"/>
              <a:t>Does the source </a:t>
            </a:r>
            <a:r>
              <a:rPr lang="en-US" sz="2400" i="1"/>
              <a:t>extensively</a:t>
            </a:r>
            <a:r>
              <a:rPr lang="en-US" sz="2400"/>
              <a:t> or </a:t>
            </a:r>
            <a:r>
              <a:rPr lang="en-US" sz="2400" i="1"/>
              <a:t>marginally</a:t>
            </a:r>
            <a:r>
              <a:rPr lang="en-US" sz="2400"/>
              <a:t> cover your topic? </a:t>
            </a:r>
          </a:p>
          <a:p>
            <a:pPr>
              <a:lnSpc>
                <a:spcPct val="90000"/>
              </a:lnSpc>
            </a:pPr>
            <a:r>
              <a:rPr lang="en-US" sz="2400"/>
              <a:t>Is the material </a:t>
            </a:r>
            <a:r>
              <a:rPr lang="en-US" sz="2400" i="1"/>
              <a:t>primary</a:t>
            </a:r>
            <a:r>
              <a:rPr lang="en-US" sz="2400"/>
              <a:t> or </a:t>
            </a:r>
            <a:r>
              <a:rPr lang="en-US" sz="2400" i="1"/>
              <a:t>secondary</a:t>
            </a:r>
            <a:r>
              <a:rPr lang="en-US" sz="2400"/>
              <a:t> in nature? </a:t>
            </a:r>
          </a:p>
          <a:p>
            <a:pPr>
              <a:lnSpc>
                <a:spcPct val="90000"/>
              </a:lnSpc>
            </a:pPr>
            <a:r>
              <a:rPr lang="en-US" sz="2400"/>
              <a:t>Locate critical reviews in a reviewing source, such as </a:t>
            </a:r>
            <a:r>
              <a:rPr lang="en-US" sz="2400" i="1"/>
              <a:t>Book Review Index</a:t>
            </a:r>
            <a:r>
              <a:rPr lang="en-US" sz="2400"/>
              <a:t>, </a:t>
            </a:r>
            <a:r>
              <a:rPr lang="en-US" sz="2400" i="1"/>
              <a:t>Book Review Digest,</a:t>
            </a:r>
            <a:r>
              <a:rPr lang="en-US" sz="2400"/>
              <a:t> OR </a:t>
            </a:r>
            <a:r>
              <a:rPr lang="en-US" sz="2400" i="1"/>
              <a:t>Periodical Abstracts</a:t>
            </a:r>
            <a:r>
              <a:rPr lang="en-US" sz="24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696200" cy="1447800"/>
          </a:xfrm>
        </p:spPr>
        <p:txBody>
          <a:bodyPr/>
          <a:lstStyle/>
          <a:p>
            <a:r>
              <a:rPr lang="en-US" sz="3600" b="0"/>
              <a:t>This example uses the MLA format</a:t>
            </a:r>
            <a:r>
              <a:rPr lang="en-US" sz="3600"/>
              <a:t> for the journal citation:</a:t>
            </a:r>
            <a:br>
              <a:rPr lang="en-US" sz="3600"/>
            </a:br>
            <a:r>
              <a:rPr lang="en-US" sz="2800"/>
              <a:t/>
            </a:r>
            <a:br>
              <a:rPr lang="en-US" sz="2800"/>
            </a:br>
            <a:endParaRPr lang="en-US" sz="2800"/>
          </a:p>
        </p:txBody>
      </p:sp>
      <p:sp>
        <p:nvSpPr>
          <p:cNvPr id="11268" name="Text Box 4"/>
          <p:cNvSpPr txBox="1">
            <a:spLocks noChangeArrowheads="1"/>
          </p:cNvSpPr>
          <p:nvPr/>
        </p:nvSpPr>
        <p:spPr bwMode="auto">
          <a:xfrm>
            <a:off x="304800" y="1905000"/>
            <a:ext cx="8839200" cy="1857375"/>
          </a:xfrm>
          <a:prstGeom prst="rect">
            <a:avLst/>
          </a:prstGeom>
          <a:noFill/>
          <a:ln w="9525">
            <a:noFill/>
            <a:miter lim="800000"/>
            <a:headEnd/>
            <a:tailEnd/>
          </a:ln>
          <a:effectLst/>
        </p:spPr>
        <p:txBody>
          <a:bodyPr>
            <a:spAutoFit/>
          </a:bodyPr>
          <a:lstStyle/>
          <a:p>
            <a:pPr eaLnBrk="1" hangingPunct="1"/>
            <a:r>
              <a:rPr lang="en-US" sz="2000" b="1">
                <a:latin typeface="Arial" charset="0"/>
              </a:rPr>
              <a:t/>
            </a:r>
            <a:br>
              <a:rPr lang="en-US" sz="2000" b="1">
                <a:latin typeface="Arial" charset="0"/>
              </a:rPr>
            </a:br>
            <a:r>
              <a:rPr lang="en-US" sz="2400" b="1">
                <a:latin typeface="Arial" charset="0"/>
              </a:rPr>
              <a:t>Flynn, Richard. “The Kindergarten of New Consciousness Gwendolyn Brooks and the Social Construction of Childhood ”  </a:t>
            </a:r>
            <a:r>
              <a:rPr lang="en-US" sz="2400" b="1" i="1">
                <a:latin typeface="Arial" charset="0"/>
              </a:rPr>
              <a:t>African American Review</a:t>
            </a:r>
            <a:r>
              <a:rPr lang="en-US" sz="2400" b="1">
                <a:latin typeface="Arial" charset="0"/>
              </a:rPr>
              <a:t> 34, no. 3 (2000 Fall): 483-99  </a:t>
            </a:r>
          </a:p>
        </p:txBody>
      </p:sp>
      <p:sp>
        <p:nvSpPr>
          <p:cNvPr id="11269" name="Text Box 5"/>
          <p:cNvSpPr txBox="1">
            <a:spLocks noChangeArrowheads="1"/>
          </p:cNvSpPr>
          <p:nvPr/>
        </p:nvSpPr>
        <p:spPr bwMode="auto">
          <a:xfrm>
            <a:off x="533400" y="5334000"/>
            <a:ext cx="7948613" cy="822325"/>
          </a:xfrm>
          <a:prstGeom prst="rect">
            <a:avLst/>
          </a:prstGeom>
          <a:noFill/>
          <a:ln w="9525">
            <a:noFill/>
            <a:miter lim="800000"/>
            <a:headEnd/>
            <a:tailEnd/>
          </a:ln>
          <a:effectLst/>
        </p:spPr>
        <p:txBody>
          <a:bodyPr wrap="none">
            <a:spAutoFit/>
          </a:bodyPr>
          <a:lstStyle/>
          <a:p>
            <a:pPr eaLnBrk="1" hangingPunct="1"/>
            <a:r>
              <a:rPr lang="en-US" sz="2400">
                <a:latin typeface="Arial" charset="0"/>
              </a:rPr>
              <a:t>Identify the title of the article?</a:t>
            </a:r>
            <a:br>
              <a:rPr lang="en-US" sz="2400">
                <a:latin typeface="Arial" charset="0"/>
              </a:rPr>
            </a:br>
            <a:r>
              <a:rPr lang="en-US" sz="2400">
                <a:latin typeface="Arial" charset="0"/>
              </a:rPr>
              <a:t>Identify the title of the journal where the article appeared?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466</TotalTime>
  <Words>633</Words>
  <Application>Microsoft Office PowerPoint</Application>
  <PresentationFormat>On-screen Show (4:3)</PresentationFormat>
  <Paragraphs>77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Maple</vt:lpstr>
      <vt:lpstr>How to Prepare an Annotated Bibliography </vt:lpstr>
      <vt:lpstr>WHAT IS AN ANNOTATED BIBLIOGRAPHY? </vt:lpstr>
      <vt:lpstr>ANNOTATIONS VS. ABSTRACTS </vt:lpstr>
      <vt:lpstr>THE PROCESS </vt:lpstr>
      <vt:lpstr>The Process Continued</vt:lpstr>
      <vt:lpstr>CRITICALLY APPRAISING THE BOOK, ARTICLE, OR DOCUMENT </vt:lpstr>
      <vt:lpstr>Questions to Consider ???</vt:lpstr>
      <vt:lpstr>More Questions…..</vt:lpstr>
      <vt:lpstr>This example uses the MLA format for the journal citation:  </vt:lpstr>
      <vt:lpstr>Same Annotation</vt:lpstr>
      <vt:lpstr>What an annotation should include: </vt:lpstr>
      <vt:lpstr>Book Example</vt:lpstr>
      <vt:lpstr>Another Example…</vt:lpstr>
    </vt:vector>
  </TitlesOfParts>
  <Company>California State University Northridge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an Annotated Bibliography</dc:title>
  <dc:creator>TEMP</dc:creator>
  <cp:lastModifiedBy>EPISD</cp:lastModifiedBy>
  <cp:revision>11</cp:revision>
  <dcterms:created xsi:type="dcterms:W3CDTF">2004-10-15T16:27:02Z</dcterms:created>
  <dcterms:modified xsi:type="dcterms:W3CDTF">2014-05-27T17:12:07Z</dcterms:modified>
</cp:coreProperties>
</file>